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6"/>
  </p:notesMasterIdLst>
  <p:sldIdLst>
    <p:sldId id="256" r:id="rId2"/>
    <p:sldId id="262" r:id="rId3"/>
    <p:sldId id="263" r:id="rId4"/>
    <p:sldId id="260" r:id="rId5"/>
    <p:sldId id="270" r:id="rId6"/>
    <p:sldId id="272" r:id="rId7"/>
    <p:sldId id="274" r:id="rId8"/>
    <p:sldId id="273" r:id="rId9"/>
    <p:sldId id="275" r:id="rId10"/>
    <p:sldId id="276" r:id="rId11"/>
    <p:sldId id="278" r:id="rId12"/>
    <p:sldId id="277" r:id="rId13"/>
    <p:sldId id="281" r:id="rId14"/>
    <p:sldId id="282" r:id="rId15"/>
    <p:sldId id="283" r:id="rId16"/>
    <p:sldId id="285" r:id="rId17"/>
    <p:sldId id="284" r:id="rId18"/>
    <p:sldId id="289" r:id="rId19"/>
    <p:sldId id="292" r:id="rId20"/>
    <p:sldId id="291" r:id="rId21"/>
    <p:sldId id="304" r:id="rId22"/>
    <p:sldId id="303" r:id="rId23"/>
    <p:sldId id="290" r:id="rId24"/>
    <p:sldId id="305" r:id="rId25"/>
    <p:sldId id="307" r:id="rId26"/>
    <p:sldId id="306" r:id="rId27"/>
    <p:sldId id="308" r:id="rId28"/>
    <p:sldId id="293" r:id="rId29"/>
    <p:sldId id="294" r:id="rId30"/>
    <p:sldId id="310" r:id="rId31"/>
    <p:sldId id="309" r:id="rId32"/>
    <p:sldId id="311" r:id="rId33"/>
    <p:sldId id="302" r:id="rId34"/>
    <p:sldId id="312" r:id="rId35"/>
    <p:sldId id="313" r:id="rId36"/>
    <p:sldId id="314" r:id="rId37"/>
    <p:sldId id="321" r:id="rId38"/>
    <p:sldId id="323" r:id="rId39"/>
    <p:sldId id="322" r:id="rId40"/>
    <p:sldId id="316" r:id="rId41"/>
    <p:sldId id="324" r:id="rId42"/>
    <p:sldId id="326" r:id="rId43"/>
    <p:sldId id="325" r:id="rId44"/>
    <p:sldId id="315" r:id="rId45"/>
    <p:sldId id="327" r:id="rId46"/>
    <p:sldId id="329" r:id="rId47"/>
    <p:sldId id="328" r:id="rId48"/>
    <p:sldId id="333" r:id="rId49"/>
    <p:sldId id="317" r:id="rId50"/>
    <p:sldId id="331" r:id="rId51"/>
    <p:sldId id="330" r:id="rId52"/>
    <p:sldId id="334" r:id="rId53"/>
    <p:sldId id="332" r:id="rId54"/>
    <p:sldId id="318" r:id="rId55"/>
    <p:sldId id="335" r:id="rId56"/>
    <p:sldId id="338" r:id="rId57"/>
    <p:sldId id="337" r:id="rId58"/>
    <p:sldId id="339" r:id="rId59"/>
    <p:sldId id="319" r:id="rId60"/>
    <p:sldId id="340" r:id="rId61"/>
    <p:sldId id="343" r:id="rId62"/>
    <p:sldId id="341" r:id="rId63"/>
    <p:sldId id="342" r:id="rId64"/>
    <p:sldId id="320" r:id="rId65"/>
    <p:sldId id="301" r:id="rId66"/>
    <p:sldId id="300" r:id="rId67"/>
    <p:sldId id="344" r:id="rId68"/>
    <p:sldId id="346" r:id="rId69"/>
    <p:sldId id="347" r:id="rId70"/>
    <p:sldId id="348" r:id="rId71"/>
    <p:sldId id="352" r:id="rId72"/>
    <p:sldId id="353" r:id="rId73"/>
    <p:sldId id="354" r:id="rId74"/>
    <p:sldId id="355" r:id="rId75"/>
    <p:sldId id="299" r:id="rId76"/>
    <p:sldId id="295" r:id="rId77"/>
    <p:sldId id="351" r:id="rId78"/>
    <p:sldId id="349" r:id="rId79"/>
    <p:sldId id="350" r:id="rId80"/>
    <p:sldId id="265" r:id="rId81"/>
    <p:sldId id="267" r:id="rId82"/>
    <p:sldId id="268" r:id="rId83"/>
    <p:sldId id="296" r:id="rId84"/>
    <p:sldId id="362" r:id="rId85"/>
    <p:sldId id="361" r:id="rId86"/>
    <p:sldId id="363" r:id="rId87"/>
    <p:sldId id="287" r:id="rId88"/>
    <p:sldId id="364" r:id="rId89"/>
    <p:sldId id="366" r:id="rId90"/>
    <p:sldId id="365" r:id="rId91"/>
    <p:sldId id="360" r:id="rId92"/>
    <p:sldId id="359" r:id="rId93"/>
    <p:sldId id="378" r:id="rId94"/>
    <p:sldId id="379" r:id="rId95"/>
    <p:sldId id="358" r:id="rId96"/>
    <p:sldId id="377" r:id="rId97"/>
    <p:sldId id="380" r:id="rId98"/>
    <p:sldId id="381" r:id="rId99"/>
    <p:sldId id="357" r:id="rId100"/>
    <p:sldId id="376" r:id="rId101"/>
    <p:sldId id="382" r:id="rId102"/>
    <p:sldId id="383" r:id="rId103"/>
    <p:sldId id="384" r:id="rId104"/>
    <p:sldId id="375" r:id="rId105"/>
    <p:sldId id="385" r:id="rId106"/>
    <p:sldId id="386" r:id="rId107"/>
    <p:sldId id="388" r:id="rId108"/>
    <p:sldId id="387" r:id="rId109"/>
    <p:sldId id="391" r:id="rId110"/>
    <p:sldId id="393" r:id="rId111"/>
    <p:sldId id="392" r:id="rId112"/>
    <p:sldId id="374" r:id="rId113"/>
    <p:sldId id="394" r:id="rId114"/>
    <p:sldId id="397" r:id="rId115"/>
    <p:sldId id="395" r:id="rId116"/>
    <p:sldId id="396" r:id="rId117"/>
    <p:sldId id="373" r:id="rId118"/>
    <p:sldId id="398" r:id="rId119"/>
    <p:sldId id="399" r:id="rId120"/>
    <p:sldId id="400" r:id="rId121"/>
    <p:sldId id="401" r:id="rId122"/>
    <p:sldId id="402" r:id="rId123"/>
    <p:sldId id="372" r:id="rId124"/>
    <p:sldId id="403" r:id="rId1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45699" autoAdjust="0"/>
  </p:normalViewPr>
  <p:slideViewPr>
    <p:cSldViewPr>
      <p:cViewPr>
        <p:scale>
          <a:sx n="80" d="100"/>
          <a:sy n="80" d="100"/>
        </p:scale>
        <p:origin x="-1110"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D5DDAC-1B68-48C1-A91C-ED02CD968288}" type="datetimeFigureOut">
              <a:rPr lang="es-ES" smtClean="0"/>
              <a:pPr/>
              <a:t>27/03/2021</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64D08A-0AE0-4CE7-A192-4E485B5FC8AB}" type="slidenum">
              <a:rPr lang="es-ES" smtClean="0"/>
              <a:pPr/>
              <a:t>‹#›</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DD64D08A-0AE0-4CE7-A192-4E485B5FC8AB}" type="slidenum">
              <a:rPr lang="es-ES" smtClean="0"/>
              <a:pPr/>
              <a:t>11</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2" name="Footer Placeholder 1"/>
          <p:cNvSpPr>
            <a:spLocks noGrp="1"/>
          </p:cNvSpPr>
          <p:nvPr>
            <p:ph type="ftr" sz="quarter" idx="11"/>
          </p:nvPr>
        </p:nvSpPr>
        <p:spPr/>
        <p:txBody>
          <a:bodyPr/>
          <a:lstStyle/>
          <a:p>
            <a:endParaRPr lang="es-ES"/>
          </a:p>
        </p:txBody>
      </p:sp>
      <p:sp>
        <p:nvSpPr>
          <p:cNvPr id="15" name="Slide Number Placeholder 14"/>
          <p:cNvSpPr>
            <a:spLocks noGrp="1"/>
          </p:cNvSpPr>
          <p:nvPr>
            <p:ph type="sldNum" sz="quarter" idx="12"/>
          </p:nvPr>
        </p:nvSpPr>
        <p:spPr>
          <a:xfrm>
            <a:off x="8229600" y="6473952"/>
            <a:ext cx="758952" cy="246888"/>
          </a:xfrm>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19" name="Footer Placeholder 18"/>
          <p:cNvSpPr>
            <a:spLocks noGrp="1"/>
          </p:cNvSpPr>
          <p:nvPr>
            <p:ph type="ftr" sz="quarter" idx="11"/>
          </p:nvPr>
        </p:nvSpPr>
        <p:spPr>
          <a:xfrm>
            <a:off x="3581400" y="76200"/>
            <a:ext cx="2895600" cy="288925"/>
          </a:xfrm>
        </p:spPr>
        <p:txBody>
          <a:bodyPr/>
          <a:lstStyle/>
          <a:p>
            <a:endParaRPr lang="es-ES"/>
          </a:p>
        </p:txBody>
      </p:sp>
      <p:sp>
        <p:nvSpPr>
          <p:cNvPr id="16" name="Slide Number Placeholder 15"/>
          <p:cNvSpPr>
            <a:spLocks noGrp="1"/>
          </p:cNvSpPr>
          <p:nvPr>
            <p:ph type="sldNum" sz="quarter" idx="12"/>
          </p:nvPr>
        </p:nvSpPr>
        <p:spPr>
          <a:xfrm>
            <a:off x="8229600" y="6473952"/>
            <a:ext cx="758952" cy="246888"/>
          </a:xfrm>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11" name="Footer Placeholder 10"/>
          <p:cNvSpPr>
            <a:spLocks noGrp="1"/>
          </p:cNvSpPr>
          <p:nvPr>
            <p:ph type="ftr" sz="quarter" idx="11"/>
          </p:nvPr>
        </p:nvSpPr>
        <p:spPr/>
        <p:txBody>
          <a:bodyPr/>
          <a:lstStyle/>
          <a:p>
            <a:endParaRPr lang="es-ES"/>
          </a:p>
        </p:txBody>
      </p:sp>
      <p:sp>
        <p:nvSpPr>
          <p:cNvPr id="16" name="Slide Number Placeholder 15"/>
          <p:cNvSpPr>
            <a:spLocks noGrp="1"/>
          </p:cNvSpPr>
          <p:nvPr>
            <p:ph type="sldNum" sz="quarter" idx="12"/>
          </p:nvPr>
        </p:nvSpPr>
        <p:spPr/>
        <p:txBody>
          <a:bodyPr/>
          <a:lstStyle/>
          <a:p>
            <a:fld id="{1B76AAF1-EEE7-4BE8-96DE-E297EA091BAE}" type="slidenum">
              <a:rPr lang="es-ES" smtClean="0"/>
              <a:pPr/>
              <a:t>‹#›</a:t>
            </a:fld>
            <a:endParaRPr lang="es-E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10" name="Footer Placeholder 9"/>
          <p:cNvSpPr>
            <a:spLocks noGrp="1"/>
          </p:cNvSpPr>
          <p:nvPr>
            <p:ph type="ftr" sz="quarter" idx="11"/>
          </p:nvPr>
        </p:nvSpPr>
        <p:spPr/>
        <p:txBody>
          <a:bodyPr/>
          <a:lstStyle/>
          <a:p>
            <a:endParaRPr lang="es-ES"/>
          </a:p>
        </p:txBody>
      </p:sp>
      <p:sp>
        <p:nvSpPr>
          <p:cNvPr id="31" name="Slide Number Placeholder 30"/>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229600" y="6477000"/>
            <a:ext cx="762000" cy="246888"/>
          </a:xfrm>
        </p:spPr>
        <p:txBody>
          <a:bodyPr/>
          <a:lstStyle/>
          <a:p>
            <a:fld id="{1B76AAF1-EEE7-4BE8-96DE-E297EA091BAE}" type="slidenum">
              <a:rPr lang="es-ES" smtClean="0"/>
              <a:pPr/>
              <a:t>‹#›</a:t>
            </a:fld>
            <a:endParaRPr lang="es-E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21" name="Footer Placeholder 20"/>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24" name="Footer Placeholder 23"/>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29" name="Footer Placeholder 28"/>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B76AAF1-EEE7-4BE8-96DE-E297EA091BAE}" type="slidenum">
              <a:rPr lang="es-ES" smtClean="0"/>
              <a:pPr/>
              <a:t>‹#›</a:t>
            </a:fld>
            <a:endParaRPr lang="es-E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F281150-D74C-48B5-AF98-E5407CB5F2FA}" type="datetimeFigureOut">
              <a:rPr lang="es-ES" smtClean="0"/>
              <a:pPr/>
              <a:t>27/03/2021</a:t>
            </a:fld>
            <a:endParaRPr lang="es-ES"/>
          </a:p>
        </p:txBody>
      </p:sp>
      <p:sp>
        <p:nvSpPr>
          <p:cNvPr id="5" name="Footer Placeholder 4"/>
          <p:cNvSpPr>
            <a:spLocks noGrp="1"/>
          </p:cNvSpPr>
          <p:nvPr>
            <p:ph type="ftr" sz="quarter" idx="11"/>
          </p:nvPr>
        </p:nvSpPr>
        <p:spPr/>
        <p:txBody>
          <a:bodyPr/>
          <a:lstStyle/>
          <a:p>
            <a:endParaRPr lang="es-ES"/>
          </a:p>
        </p:txBody>
      </p:sp>
      <p:sp>
        <p:nvSpPr>
          <p:cNvPr id="31" name="Slide Number Placeholder 30"/>
          <p:cNvSpPr>
            <a:spLocks noGrp="1"/>
          </p:cNvSpPr>
          <p:nvPr>
            <p:ph type="sldNum" sz="quarter" idx="12"/>
          </p:nvPr>
        </p:nvSpPr>
        <p:spPr/>
        <p:txBody>
          <a:bodyPr/>
          <a:lstStyle/>
          <a:p>
            <a:fld id="{1B76AAF1-EEE7-4BE8-96DE-E297EA091BAE}" type="slidenum">
              <a:rPr lang="es-ES" smtClean="0"/>
              <a:pPr/>
              <a:t>‹#›</a:t>
            </a:fld>
            <a:endParaRPr lang="es-E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F281150-D74C-48B5-AF98-E5407CB5F2FA}" type="datetimeFigureOut">
              <a:rPr lang="es-ES" smtClean="0"/>
              <a:pPr/>
              <a:t>27/03/2021</a:t>
            </a:fld>
            <a:endParaRPr lang="es-E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s-E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B76AAF1-EEE7-4BE8-96DE-E297EA091BAE}" type="slidenum">
              <a:rPr lang="es-ES" smtClean="0"/>
              <a:pPr/>
              <a:t>‹#›</a:t>
            </a:fld>
            <a:endParaRPr lang="es-E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334000"/>
            <a:ext cx="8458200" cy="1222375"/>
          </a:xfrm>
        </p:spPr>
        <p:txBody>
          <a:bodyPr/>
          <a:lstStyle/>
          <a:p>
            <a:r>
              <a:rPr lang="en-US" dirty="0" smtClean="0"/>
              <a:t>SIGNOS, SIMBOLOS ALEGORIAS</a:t>
            </a:r>
            <a:endParaRPr lang="es-ES" dirty="0"/>
          </a:p>
        </p:txBody>
      </p:sp>
      <p:sp>
        <p:nvSpPr>
          <p:cNvPr id="3" name="Subtitle 2"/>
          <p:cNvSpPr>
            <a:spLocks noGrp="1"/>
          </p:cNvSpPr>
          <p:nvPr>
            <p:ph type="subTitle" idx="1"/>
          </p:nvPr>
        </p:nvSpPr>
        <p:spPr>
          <a:xfrm>
            <a:off x="381000" y="609600"/>
            <a:ext cx="8458200" cy="4191000"/>
          </a:xfrm>
        </p:spPr>
        <p:txBody>
          <a:bodyPr/>
          <a:lstStyle/>
          <a:p>
            <a:endParaRPr lang="es-ES" dirty="0"/>
          </a:p>
        </p:txBody>
      </p:sp>
      <p:sp>
        <p:nvSpPr>
          <p:cNvPr id="4" name="Subtitle 2"/>
          <p:cNvSpPr txBox="1">
            <a:spLocks/>
          </p:cNvSpPr>
          <p:nvPr/>
        </p:nvSpPr>
        <p:spPr>
          <a:xfrm>
            <a:off x="4191000" y="6248400"/>
            <a:ext cx="4953000" cy="381000"/>
          </a:xfrm>
          <a:prstGeom prst="rect">
            <a:avLst/>
          </a:prstGeom>
        </p:spPr>
        <p:txBody>
          <a:bodyPr vert="horz" anchor="b">
            <a:normAutofit fontScale="70000" lnSpcReduction="20000"/>
          </a:bodyPr>
          <a:lstStyle/>
          <a:p>
            <a:pPr marL="0" marR="0" lvl="0" indent="0" algn="l"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s-ES" sz="2400" b="0" i="0" u="none" strike="noStrike" kern="1200" cap="none" spc="0" normalizeH="0" baseline="0" dirty="0" smtClean="0">
                <a:ln>
                  <a:noFill/>
                </a:ln>
                <a:solidFill>
                  <a:schemeClr val="tx2">
                    <a:shade val="75000"/>
                  </a:schemeClr>
                </a:solidFill>
                <a:effectLst/>
                <a:uLnTx/>
                <a:uFillTx/>
                <a:latin typeface="+mn-lt"/>
                <a:ea typeface="+mn-ea"/>
                <a:cs typeface="+mn-cs"/>
              </a:rPr>
              <a:t>En base al libro de Morfología de José Caballero</a:t>
            </a:r>
            <a:endParaRPr kumimoji="0" lang="es-ES" sz="2400" b="0" i="0" u="none" strike="noStrike" kern="1200" cap="none" spc="0" normalizeH="0" baseline="0" dirty="0">
              <a:ln>
                <a:noFill/>
              </a:ln>
              <a:solidFill>
                <a:schemeClr val="tx2">
                  <a:shade val="75000"/>
                </a:schemeClr>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p:txBody>
          <a:bodyPr>
            <a:normAutofit fontScale="77500" lnSpcReduction="20000"/>
          </a:bodyPr>
          <a:lstStyle/>
          <a:p>
            <a:r>
              <a:rPr lang="es-ES" b="1" u="sng" dirty="0" smtClean="0"/>
              <a:t>Diferencias entre expresión, significado y signo</a:t>
            </a:r>
          </a:p>
          <a:p>
            <a:pPr algn="just"/>
            <a:r>
              <a:rPr lang="es-ES" dirty="0" smtClean="0"/>
              <a:t>Es imposible separar expresión de significado. En el momento de emitir una expresión que para el otro no es comprensible, la conciencia trata de estructurar inmediatamente un significado. Así es que aun las expresiones sin sentido tratan de ser compensadas por la conciencia, con lo que se revela su </a:t>
            </a:r>
            <a:r>
              <a:rPr lang="es-ES" dirty="0" err="1" smtClean="0"/>
              <a:t>estructuralidad</a:t>
            </a:r>
            <a:r>
              <a:rPr lang="es-ES" dirty="0" smtClean="0"/>
              <a:t>. Además, cualquier significado trata de formalizarse como expresión.</a:t>
            </a:r>
          </a:p>
          <a:p>
            <a:pPr algn="just"/>
            <a:endParaRPr lang="es-ES" dirty="0" smtClean="0"/>
          </a:p>
          <a:p>
            <a:pPr algn="just"/>
            <a:r>
              <a:rPr lang="es-ES" i="1" dirty="0" smtClean="0"/>
              <a:t>Ejemplo SI y NO, movimientos con la cabeza vertical y horizontal respectivamente.</a:t>
            </a:r>
          </a:p>
          <a:p>
            <a:pPr algn="just"/>
            <a:r>
              <a:rPr lang="es-ES" i="1" dirty="0" smtClean="0"/>
              <a:t>En danza, las posiciones corporales, de manos, gestos, etc.</a:t>
            </a:r>
          </a:p>
          <a:p>
            <a:endParaRPr lang="es-ES" dirty="0"/>
          </a:p>
        </p:txBody>
      </p:sp>
    </p:spTree>
  </p:cSld>
  <p:clrMapOvr>
    <a:masterClrMapping/>
  </p:clrMapOvr>
  <p:transition>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5029200"/>
          </a:xfrm>
        </p:spPr>
        <p:txBody>
          <a:bodyPr>
            <a:normAutofit fontScale="62500" lnSpcReduction="20000"/>
          </a:bodyPr>
          <a:lstStyle/>
          <a:p>
            <a:r>
              <a:rPr lang="es-ES" b="1" u="sng" dirty="0" smtClean="0"/>
              <a:t>Atributos </a:t>
            </a:r>
          </a:p>
          <a:p>
            <a:r>
              <a:rPr lang="es-ES" dirty="0" smtClean="0"/>
              <a:t>Son elementos que tienen valor transferido de otros por asociación de similitud, contigüidad o contraste.  En otras palabras, un determinado objeto adquiere alguna cualidad porque llama, por vía asociativa a otro objeto en el cual esa cualidad es primaria.  Se trata entonces de una operación de atribución.</a:t>
            </a:r>
          </a:p>
          <a:p>
            <a:endParaRPr lang="es-ES" dirty="0" smtClean="0"/>
          </a:p>
          <a:p>
            <a:r>
              <a:rPr lang="es-ES" dirty="0" smtClean="0"/>
              <a:t>Por ejemplo un objeto cobra importancia por ser el regalo de un amigo; un ropaje por pertenecer a una determinada persona.  En este caso a los objetos en cuestión se les atribuye cierta cualidad por transferencia de esa cualidad desde la persona que los poseía (contigüidad). Una operación similar de transferencia se efectúa también en el caso de un valor o de un sistema de valores abstractos se los representa alegóricamente: Por ejemplo, la </a:t>
            </a:r>
            <a:r>
              <a:rPr lang="es-ES" b="1" dirty="0" smtClean="0"/>
              <a:t>justicia</a:t>
            </a:r>
            <a:r>
              <a:rPr lang="es-ES" dirty="0" smtClean="0"/>
              <a:t> se suele representar con una mujer con sus ojos vendados, la balanza en una mano, la espada en otra. En este caso la venda, la balanza y la espada serán los atributos de la justicia, es decir que se le atribuye por contigüidad un valor abstracto.</a:t>
            </a:r>
          </a:p>
          <a:p>
            <a:r>
              <a:rPr lang="es-ES" dirty="0" smtClean="0"/>
              <a:t/>
            </a:r>
            <a:br>
              <a:rPr lang="es-ES" dirty="0" smtClean="0"/>
            </a:br>
            <a:endParaRPr lang="es-ES"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3429000" cy="1066800"/>
          </a:xfrm>
        </p:spPr>
        <p:txBody>
          <a:bodyPr>
            <a:normAutofit fontScale="70000" lnSpcReduction="20000"/>
          </a:bodyPr>
          <a:lstStyle/>
          <a:p>
            <a:r>
              <a:rPr lang="es-ES" b="1" u="sng" dirty="0" smtClean="0"/>
              <a:t>Atributos </a:t>
            </a:r>
          </a:p>
          <a:p>
            <a:r>
              <a:rPr lang="es-ES" dirty="0" smtClean="0"/>
              <a:t/>
            </a:r>
            <a:br>
              <a:rPr lang="es-ES" dirty="0" smtClean="0"/>
            </a:br>
            <a:endParaRPr lang="es-ES"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Picture 2" descr="El León de Nemea - Seres Pensantes"/>
          <p:cNvPicPr>
            <a:picLocks noChangeAspect="1" noChangeArrowheads="1"/>
          </p:cNvPicPr>
          <p:nvPr/>
        </p:nvPicPr>
        <p:blipFill>
          <a:blip r:embed="rId2" cstate="print"/>
          <a:srcRect/>
          <a:stretch>
            <a:fillRect/>
          </a:stretch>
        </p:blipFill>
        <p:spPr bwMode="auto">
          <a:xfrm>
            <a:off x="457200" y="1676400"/>
            <a:ext cx="4762500" cy="4819650"/>
          </a:xfrm>
          <a:prstGeom prst="rect">
            <a:avLst/>
          </a:prstGeom>
          <a:noFill/>
        </p:spPr>
      </p:pic>
      <p:sp>
        <p:nvSpPr>
          <p:cNvPr id="6" name="Content Placeholder 2"/>
          <p:cNvSpPr txBox="1">
            <a:spLocks/>
          </p:cNvSpPr>
          <p:nvPr/>
        </p:nvSpPr>
        <p:spPr>
          <a:xfrm>
            <a:off x="5410200" y="1219200"/>
            <a:ext cx="3429000" cy="2438400"/>
          </a:xfrm>
          <a:prstGeom prst="rect">
            <a:avLst/>
          </a:prstGeom>
        </p:spPr>
        <p:txBody>
          <a:bodyPr vert="horz">
            <a:normAutofit fontScale="55000" lnSpcReduction="20000"/>
          </a:bodyPr>
          <a:lstStyle/>
          <a:p>
            <a:pPr marL="342900" lvl="0" indent="-342900">
              <a:spcBef>
                <a:spcPct val="20000"/>
              </a:spcBef>
              <a:buClr>
                <a:schemeClr val="accent1"/>
              </a:buClr>
              <a:buSzPct val="70000"/>
              <a:buFont typeface="Wingdings 2"/>
              <a:buChar char=""/>
            </a:pPr>
            <a:r>
              <a:rPr kumimoji="0" lang="es-ES" sz="3200" b="0" i="0" u="none" strike="noStrike" kern="1200" cap="none" spc="0" normalizeH="0" baseline="0" noProof="0" dirty="0" smtClean="0">
                <a:ln>
                  <a:noFill/>
                </a:ln>
                <a:solidFill>
                  <a:schemeClr val="tx2"/>
                </a:solidFill>
                <a:effectLst/>
                <a:uLnTx/>
                <a:uFillTx/>
                <a:latin typeface="+mn-lt"/>
                <a:ea typeface="+mn-ea"/>
                <a:cs typeface="+mn-cs"/>
              </a:rPr>
              <a:t>Hércules con la piel del</a:t>
            </a:r>
            <a:r>
              <a:rPr kumimoji="0" lang="es-ES" sz="3200" b="0" i="0" u="none" strike="noStrike" kern="1200" cap="none" spc="0" normalizeH="0" noProof="0" dirty="0" smtClean="0">
                <a:ln>
                  <a:noFill/>
                </a:ln>
                <a:solidFill>
                  <a:schemeClr val="tx2"/>
                </a:solidFill>
                <a:effectLst/>
                <a:uLnTx/>
                <a:uFillTx/>
                <a:latin typeface="+mn-lt"/>
                <a:ea typeface="+mn-ea"/>
                <a:cs typeface="+mn-cs"/>
              </a:rPr>
              <a:t> León de </a:t>
            </a:r>
            <a:r>
              <a:rPr lang="es-ES" sz="3200" dirty="0" smtClean="0">
                <a:solidFill>
                  <a:schemeClr val="tx2"/>
                </a:solidFill>
              </a:rPr>
              <a:t>Nemea.</a:t>
            </a:r>
          </a:p>
          <a:p>
            <a:pPr marL="342900" lvl="0" indent="-342900">
              <a:spcBef>
                <a:spcPct val="20000"/>
              </a:spcBef>
              <a:buClr>
                <a:schemeClr val="accent1"/>
              </a:buClr>
              <a:buSzPct val="70000"/>
              <a:buFont typeface="Wingdings 2"/>
              <a:buChar char=""/>
            </a:pPr>
            <a:endParaRPr lang="es-ES" sz="3200" dirty="0" smtClean="0">
              <a:solidFill>
                <a:schemeClr val="tx2"/>
              </a:solidFill>
            </a:endParaRPr>
          </a:p>
          <a:p>
            <a:pPr marL="342900" lvl="0" indent="-342900">
              <a:spcBef>
                <a:spcPct val="20000"/>
              </a:spcBef>
              <a:buClr>
                <a:schemeClr val="accent1"/>
              </a:buClr>
              <a:buSzPct val="70000"/>
              <a:buFont typeface="Wingdings 2"/>
              <a:buChar char=""/>
            </a:pPr>
            <a:r>
              <a:rPr lang="es-ES" sz="3200" dirty="0" smtClean="0">
                <a:solidFill>
                  <a:schemeClr val="tx2"/>
                </a:solidFill>
              </a:rPr>
              <a:t>El primero de los doce trabajos. </a:t>
            </a:r>
          </a:p>
          <a:p>
            <a:pPr marL="342900" lvl="0" indent="-342900">
              <a:spcBef>
                <a:spcPct val="20000"/>
              </a:spcBef>
              <a:buClr>
                <a:schemeClr val="accent1"/>
              </a:buClr>
              <a:buSzPct val="70000"/>
              <a:buFont typeface="Wingdings 2"/>
              <a:buChar char=""/>
            </a:pPr>
            <a:r>
              <a:rPr lang="es-ES" sz="3200" dirty="0" smtClean="0">
                <a:solidFill>
                  <a:schemeClr val="tx2"/>
                </a:solidFill>
              </a:rPr>
              <a:t>El León tenía una piel tan gruesa que resultaba impenetrable a las armas</a:t>
            </a:r>
            <a:br>
              <a:rPr lang="es-ES" sz="3200" dirty="0" smtClean="0">
                <a:solidFill>
                  <a:schemeClr val="tx2"/>
                </a:solidFill>
              </a:rPr>
            </a:br>
            <a:endParaRPr lang="es-ES" sz="3200" dirty="0" smtClean="0">
              <a:solidFill>
                <a:schemeClr val="tx2"/>
              </a:solidFill>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3810000" cy="1066800"/>
          </a:xfrm>
        </p:spPr>
        <p:txBody>
          <a:bodyPr>
            <a:normAutofit fontScale="85000" lnSpcReduction="10000"/>
          </a:bodyPr>
          <a:lstStyle/>
          <a:p>
            <a:r>
              <a:rPr lang="es-ES" sz="3300" b="1" u="sng" dirty="0" smtClean="0"/>
              <a:t>Atributos manifiesto</a:t>
            </a:r>
            <a:r>
              <a:rPr lang="es-ES" dirty="0" smtClean="0"/>
              <a:t/>
            </a:r>
            <a:br>
              <a:rPr lang="es-ES" dirty="0" smtClean="0"/>
            </a:br>
            <a:endParaRPr lang="es-ES"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9027" name="Picture 3"/>
          <p:cNvPicPr>
            <a:picLocks noChangeAspect="1" noChangeArrowheads="1"/>
          </p:cNvPicPr>
          <p:nvPr/>
        </p:nvPicPr>
        <p:blipFill>
          <a:blip r:embed="rId2" cstate="print"/>
          <a:srcRect/>
          <a:stretch>
            <a:fillRect/>
          </a:stretch>
        </p:blipFill>
        <p:spPr bwMode="auto">
          <a:xfrm>
            <a:off x="685800" y="1752600"/>
            <a:ext cx="3000375" cy="4191000"/>
          </a:xfrm>
          <a:prstGeom prst="rect">
            <a:avLst/>
          </a:prstGeom>
          <a:noFill/>
          <a:ln w="9525">
            <a:noFill/>
            <a:miter lim="800000"/>
            <a:headEnd/>
            <a:tailEnd/>
          </a:ln>
        </p:spPr>
      </p:pic>
      <p:sp>
        <p:nvSpPr>
          <p:cNvPr id="7" name="Content Placeholder 2"/>
          <p:cNvSpPr txBox="1">
            <a:spLocks/>
          </p:cNvSpPr>
          <p:nvPr/>
        </p:nvSpPr>
        <p:spPr>
          <a:xfrm>
            <a:off x="5029200" y="1219200"/>
            <a:ext cx="3581400" cy="6096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s-ES" sz="2800" b="1" i="0" u="sng" strike="noStrike" kern="1200" cap="none" spc="0" normalizeH="0" baseline="0" noProof="0" dirty="0" smtClean="0">
                <a:ln>
                  <a:noFill/>
                </a:ln>
                <a:solidFill>
                  <a:schemeClr val="tx2"/>
                </a:solidFill>
                <a:effectLst/>
                <a:uLnTx/>
                <a:uFillTx/>
                <a:latin typeface="+mn-lt"/>
                <a:ea typeface="+mn-ea"/>
                <a:cs typeface="+mn-cs"/>
              </a:rPr>
              <a:t>Atributos </a:t>
            </a:r>
            <a:r>
              <a:rPr kumimoji="0" lang="es-ES" sz="2800" b="1" i="0" u="sng" strike="noStrike" kern="1200" cap="none" spc="0" normalizeH="0" baseline="0" noProof="0" dirty="0" err="1" smtClean="0">
                <a:ln>
                  <a:noFill/>
                </a:ln>
                <a:solidFill>
                  <a:schemeClr val="tx2"/>
                </a:solidFill>
                <a:effectLst/>
                <a:uLnTx/>
                <a:uFillTx/>
                <a:latin typeface="+mn-lt"/>
                <a:ea typeface="+mn-ea"/>
                <a:cs typeface="+mn-cs"/>
              </a:rPr>
              <a:t>tacito</a:t>
            </a:r>
            <a:endParaRPr kumimoji="0" lang="es-ES" sz="28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200" b="0" i="0" u="none" strike="noStrike" kern="1200" cap="none" spc="0" normalizeH="0" baseline="0" noProof="0" dirty="0">
              <a:ln>
                <a:noFill/>
              </a:ln>
              <a:solidFill>
                <a:schemeClr val="tx2"/>
              </a:solidFill>
              <a:effectLst/>
              <a:uLnTx/>
              <a:uFillTx/>
              <a:latin typeface="+mn-lt"/>
              <a:ea typeface="+mn-ea"/>
              <a:cs typeface="+mn-cs"/>
            </a:endParaRPr>
          </a:p>
        </p:txBody>
      </p:sp>
      <p:pic>
        <p:nvPicPr>
          <p:cNvPr id="129029" name="Picture 5" descr="Clark Kent (Superman) | Wiki | Supergirl en Español Amino"/>
          <p:cNvPicPr>
            <a:picLocks noChangeAspect="1" noChangeArrowheads="1"/>
          </p:cNvPicPr>
          <p:nvPr/>
        </p:nvPicPr>
        <p:blipFill>
          <a:blip r:embed="rId3" cstate="print"/>
          <a:srcRect/>
          <a:stretch>
            <a:fillRect/>
          </a:stretch>
        </p:blipFill>
        <p:spPr bwMode="auto">
          <a:xfrm>
            <a:off x="4267200" y="1981200"/>
            <a:ext cx="4876800" cy="3657600"/>
          </a:xfrm>
          <a:prstGeom prst="rect">
            <a:avLst/>
          </a:prstGeom>
          <a:noFill/>
        </p:spPr>
      </p:pic>
    </p:spTree>
  </p:cSld>
  <p:clrMapOvr>
    <a:masterClrMapping/>
  </p:clrMapOvr>
  <p:transition>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7772400" cy="1295400"/>
          </a:xfrm>
        </p:spPr>
        <p:txBody>
          <a:bodyPr>
            <a:normAutofit fontScale="62500" lnSpcReduction="20000"/>
          </a:bodyPr>
          <a:lstStyle/>
          <a:p>
            <a:r>
              <a:rPr lang="es-ES" sz="3300" b="1" u="sng" dirty="0" smtClean="0"/>
              <a:t>Atributos separado</a:t>
            </a:r>
          </a:p>
          <a:p>
            <a:r>
              <a:rPr lang="es-ES" dirty="0" smtClean="0"/>
              <a:t>En el caso del atributo separado, en cambio, el poder obra por sí mismo. Ejemplo: el vellocino de oro, la fuente de juventud</a:t>
            </a:r>
            <a:br>
              <a:rPr lang="es-ES" dirty="0" smtClean="0"/>
            </a:br>
            <a:endParaRPr lang="es-ES"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1074" name="Picture 2" descr="Vellocino de oro"/>
          <p:cNvPicPr>
            <a:picLocks noChangeAspect="1" noChangeArrowheads="1"/>
          </p:cNvPicPr>
          <p:nvPr/>
        </p:nvPicPr>
        <p:blipFill>
          <a:blip r:embed="rId2" cstate="print"/>
          <a:srcRect/>
          <a:stretch>
            <a:fillRect/>
          </a:stretch>
        </p:blipFill>
        <p:spPr bwMode="auto">
          <a:xfrm>
            <a:off x="1295400" y="2133600"/>
            <a:ext cx="6096000" cy="4572000"/>
          </a:xfrm>
          <a:prstGeom prst="rect">
            <a:avLst/>
          </a:prstGeom>
          <a:noFill/>
        </p:spPr>
      </p:pic>
    </p:spTree>
  </p:cSld>
  <p:clrMapOvr>
    <a:masterClrMapping/>
  </p:clrMapOvr>
  <p:transition>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4465637"/>
          </a:xfrm>
        </p:spPr>
        <p:txBody>
          <a:bodyPr>
            <a:normAutofit fontScale="85000" lnSpcReduction="20000"/>
          </a:bodyPr>
          <a:lstStyle/>
          <a:p>
            <a:r>
              <a:rPr lang="es-ES" b="1" u="sng" dirty="0" smtClean="0"/>
              <a:t>Niveles</a:t>
            </a:r>
          </a:p>
          <a:p>
            <a:endParaRPr lang="es-ES" dirty="0" smtClean="0"/>
          </a:p>
          <a:p>
            <a:r>
              <a:rPr lang="es-ES" dirty="0" smtClean="0"/>
              <a:t>Son niveles los temas alegóricos que están puestos en escala espacial o de rol. </a:t>
            </a:r>
          </a:p>
          <a:p>
            <a:endParaRPr lang="es-ES" dirty="0" smtClean="0"/>
          </a:p>
          <a:p>
            <a:r>
              <a:rPr lang="es-ES" dirty="0" smtClean="0"/>
              <a:t>Las imágenes emplazadas en planos distintos de la misma escena, determinan niveles( por ejemplo una colina y un valle), o las diferencias de tamaño. (gigante-enano), o las distintas funciones y roles entre si (jefe-subordinado)</a:t>
            </a:r>
            <a:br>
              <a:rPr lang="es-ES" dirty="0" smtClean="0"/>
            </a:b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838201"/>
          </a:xfrm>
        </p:spPr>
        <p:txBody>
          <a:bodyPr>
            <a:normAutofit fontScale="85000" lnSpcReduction="20000"/>
          </a:bodyPr>
          <a:lstStyle/>
          <a:p>
            <a:r>
              <a:rPr lang="es-ES" sz="4000" b="1" u="sng" dirty="0" smtClean="0"/>
              <a:t>Niveles</a:t>
            </a:r>
            <a:r>
              <a:rPr lang="es-ES" dirty="0" smtClean="0"/>
              <a:t/>
            </a:r>
            <a:br>
              <a:rPr lang="es-ES" dirty="0" smtClean="0"/>
            </a:b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2098" name="Picture 2" descr="C:\Users\hp\Downloads\OPERATIVA\40530061_404748493388606_1599292069791137792_n.jpg"/>
          <p:cNvPicPr>
            <a:picLocks noChangeAspect="1" noChangeArrowheads="1"/>
          </p:cNvPicPr>
          <p:nvPr/>
        </p:nvPicPr>
        <p:blipFill>
          <a:blip r:embed="rId2" cstate="print"/>
          <a:srcRect/>
          <a:stretch>
            <a:fillRect/>
          </a:stretch>
        </p:blipFill>
        <p:spPr bwMode="auto">
          <a:xfrm>
            <a:off x="1828800" y="1828800"/>
            <a:ext cx="6096000" cy="4562475"/>
          </a:xfrm>
          <a:prstGeom prst="rect">
            <a:avLst/>
          </a:prstGeom>
          <a:noFill/>
        </p:spPr>
      </p:pic>
    </p:spTree>
  </p:cSld>
  <p:clrMapOvr>
    <a:masterClrMapping/>
  </p:clrMapOvr>
  <p:transition>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838201"/>
          </a:xfrm>
        </p:spPr>
        <p:txBody>
          <a:bodyPr>
            <a:normAutofit fontScale="85000" lnSpcReduction="20000"/>
          </a:bodyPr>
          <a:lstStyle/>
          <a:p>
            <a:r>
              <a:rPr lang="es-ES" sz="4000" b="1" u="sng" dirty="0" smtClean="0"/>
              <a:t>Niveles</a:t>
            </a:r>
            <a:r>
              <a:rPr lang="es-ES" dirty="0" smtClean="0"/>
              <a:t/>
            </a:r>
            <a:br>
              <a:rPr lang="es-ES" dirty="0" smtClean="0"/>
            </a:b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3122" name="Picture 2" descr="C:\Users\hp\Downloads\OPERATIVA\75F3A137-CA5C-4A9A-BF2F-BC4C88D339D1.jpg"/>
          <p:cNvPicPr>
            <a:picLocks noChangeAspect="1" noChangeArrowheads="1"/>
          </p:cNvPicPr>
          <p:nvPr/>
        </p:nvPicPr>
        <p:blipFill>
          <a:blip r:embed="rId2" cstate="print"/>
          <a:srcRect/>
          <a:stretch>
            <a:fillRect/>
          </a:stretch>
        </p:blipFill>
        <p:spPr bwMode="auto">
          <a:xfrm>
            <a:off x="1447800" y="1981200"/>
            <a:ext cx="6096000" cy="4576063"/>
          </a:xfrm>
          <a:prstGeom prst="rect">
            <a:avLst/>
          </a:prstGeom>
          <a:noFill/>
        </p:spPr>
      </p:pic>
    </p:spTree>
  </p:cSld>
  <p:clrMapOvr>
    <a:masterClrMapping/>
  </p:clrMapOvr>
  <p:transition>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838201"/>
          </a:xfrm>
        </p:spPr>
        <p:txBody>
          <a:bodyPr>
            <a:normAutofit fontScale="85000" lnSpcReduction="20000"/>
          </a:bodyPr>
          <a:lstStyle/>
          <a:p>
            <a:r>
              <a:rPr lang="es-ES" sz="4000" b="1" u="sng" dirty="0" smtClean="0"/>
              <a:t>Niveles</a:t>
            </a:r>
            <a:r>
              <a:rPr lang="es-ES" dirty="0" smtClean="0"/>
              <a:t/>
            </a:r>
            <a:br>
              <a:rPr lang="es-ES" dirty="0" smtClean="0"/>
            </a:b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4146" name="Picture 2" descr="D:\002 PERSONAL\OPERATIVA\Operativa\data\allegorica\livelli\08.jpg"/>
          <p:cNvPicPr>
            <a:picLocks noChangeAspect="1" noChangeArrowheads="1"/>
          </p:cNvPicPr>
          <p:nvPr/>
        </p:nvPicPr>
        <p:blipFill>
          <a:blip r:embed="rId2" cstate="print"/>
          <a:srcRect/>
          <a:stretch>
            <a:fillRect/>
          </a:stretch>
        </p:blipFill>
        <p:spPr bwMode="auto">
          <a:xfrm>
            <a:off x="3048000" y="1447800"/>
            <a:ext cx="3594100" cy="5080000"/>
          </a:xfrm>
          <a:prstGeom prst="rect">
            <a:avLst/>
          </a:prstGeom>
          <a:noFill/>
        </p:spPr>
      </p:pic>
    </p:spTree>
  </p:cSld>
  <p:clrMapOvr>
    <a:masterClrMapping/>
  </p:clrMapOvr>
  <p:transition>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5181600"/>
          </a:xfrm>
        </p:spPr>
        <p:txBody>
          <a:bodyPr>
            <a:normAutofit fontScale="70000" lnSpcReduction="20000"/>
          </a:bodyPr>
          <a:lstStyle/>
          <a:p>
            <a:r>
              <a:rPr lang="es-ES" sz="4000" b="1" u="sng" dirty="0" smtClean="0"/>
              <a:t>Texturas y elementos</a:t>
            </a:r>
          </a:p>
          <a:p>
            <a:endParaRPr lang="es-ES" sz="4000" b="1" u="sng" dirty="0" smtClean="0"/>
          </a:p>
          <a:p>
            <a:r>
              <a:rPr lang="es-ES" dirty="0" smtClean="0"/>
              <a:t>Fuego, agua, aire y tierra, así como todo tipo de materiales y texturas deben ser interpretados por las sensaciones comúnmente aceptadas que producen.</a:t>
            </a:r>
          </a:p>
          <a:p>
            <a:endParaRPr lang="es-ES" dirty="0" smtClean="0"/>
          </a:p>
          <a:p>
            <a:r>
              <a:rPr lang="es-ES" dirty="0" smtClean="0"/>
              <a:t>Los dichos populares están fuertemente teñidos por estos elementos alegóricos de tipo táctil. De modo que en alegórica, “recibir un jarro de agua” es decir prácticamente: “quedarse frío”, “quedarse estupefacto”, “sorprendido”.</a:t>
            </a:r>
          </a:p>
          <a:p>
            <a:endParaRPr lang="es-ES" dirty="0" smtClean="0"/>
          </a:p>
          <a:p>
            <a:r>
              <a:rPr lang="es-ES" dirty="0" smtClean="0"/>
              <a:t>El color también alegoriza a menudo sensaciones táctiles. Ejemplo: rojo-fuego; negro-profundidad, abismo.</a:t>
            </a:r>
          </a:p>
          <a:p>
            <a:endParaRPr lang="es-ES" dirty="0" smtClean="0"/>
          </a:p>
          <a:p>
            <a:r>
              <a:rPr lang="es-ES" dirty="0" smtClean="0"/>
              <a:t>Imágenes visuales como puntas, filos, objetos desgarradores etc. producen diferentes registros táctiles y cenestésicos</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914400"/>
          </a:xfrm>
        </p:spPr>
        <p:txBody>
          <a:bodyPr>
            <a:normAutofit/>
          </a:bodyPr>
          <a:lstStyle/>
          <a:p>
            <a:r>
              <a:rPr lang="es-ES" sz="2800" b="1" u="sng" dirty="0" smtClean="0"/>
              <a:t>Texturas y elementos</a:t>
            </a:r>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7218" name="Picture 2" descr="Significado de las iniciales de las Clases de Fuego – BLOG DE PREVENCION Y  SISTEMAS CONTRA INCENDIOS"/>
          <p:cNvPicPr>
            <a:picLocks noChangeAspect="1" noChangeArrowheads="1"/>
          </p:cNvPicPr>
          <p:nvPr/>
        </p:nvPicPr>
        <p:blipFill>
          <a:blip r:embed="rId2" cstate="print"/>
          <a:srcRect/>
          <a:stretch>
            <a:fillRect/>
          </a:stretch>
        </p:blipFill>
        <p:spPr bwMode="auto">
          <a:xfrm>
            <a:off x="685800" y="2209800"/>
            <a:ext cx="7848600" cy="4285618"/>
          </a:xfrm>
          <a:prstGeom prst="rect">
            <a:avLst/>
          </a:prstGeom>
          <a:noFill/>
        </p:spPr>
      </p:pic>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554163"/>
            <a:ext cx="8686800" cy="1265237"/>
          </a:xfrm>
        </p:spPr>
        <p:txBody>
          <a:bodyPr>
            <a:normAutofit fontScale="62500" lnSpcReduction="20000"/>
          </a:bodyPr>
          <a:lstStyle/>
          <a:p>
            <a:r>
              <a:rPr lang="es-ES" sz="3400" dirty="0" smtClean="0"/>
              <a:t>El contexto sirve para uniformar el nivel de lenguaje que integran los signos.</a:t>
            </a:r>
          </a:p>
          <a:p>
            <a:r>
              <a:rPr lang="es-ES" sz="3400" dirty="0" smtClean="0"/>
              <a:t>En matemáticas, en lógica matemática y en música, el contexto suele ser explícito</a:t>
            </a:r>
          </a:p>
          <a:p>
            <a:endParaRPr lang="es-ES" dirty="0" smtClean="0"/>
          </a:p>
          <a:p>
            <a:endParaRPr lang="es-ES" dirty="0"/>
          </a:p>
        </p:txBody>
      </p:sp>
      <p:graphicFrame>
        <p:nvGraphicFramePr>
          <p:cNvPr id="5" name="Content Placeholder 3"/>
          <p:cNvGraphicFramePr>
            <a:graphicFrameLocks/>
          </p:cNvGraphicFramePr>
          <p:nvPr/>
        </p:nvGraphicFramePr>
        <p:xfrm>
          <a:off x="228600" y="2743200"/>
          <a:ext cx="8686800" cy="4114799"/>
        </p:xfrm>
        <a:graphic>
          <a:graphicData uri="http://schemas.openxmlformats.org/drawingml/2006/table">
            <a:tbl>
              <a:tblPr firstRow="1" bandRow="1">
                <a:tableStyleId>{5C22544A-7EE6-4342-B048-85BDC9FD1C3A}</a:tableStyleId>
              </a:tblPr>
              <a:tblGrid>
                <a:gridCol w="4343400"/>
                <a:gridCol w="4343400"/>
              </a:tblGrid>
              <a:tr h="472972">
                <a:tc>
                  <a:txBody>
                    <a:bodyPr/>
                    <a:lstStyle/>
                    <a:p>
                      <a:r>
                        <a:rPr kumimoji="0" lang="es-ES" sz="1800" b="1" i="1" kern="1200" dirty="0" smtClean="0">
                          <a:solidFill>
                            <a:schemeClr val="lt1"/>
                          </a:solidFill>
                          <a:latin typeface="+mn-lt"/>
                          <a:ea typeface="+mn-ea"/>
                          <a:cs typeface="+mn-cs"/>
                        </a:rPr>
                        <a:t>Partitura, signos musicales.</a:t>
                      </a:r>
                      <a:endParaRPr lang="es-ES" dirty="0"/>
                    </a:p>
                  </a:txBody>
                  <a:tcPr/>
                </a:tc>
                <a:tc>
                  <a:txBody>
                    <a:bodyPr/>
                    <a:lstStyle/>
                    <a:p>
                      <a:r>
                        <a:rPr lang="en-US" dirty="0" err="1" smtClean="0"/>
                        <a:t>Signos</a:t>
                      </a:r>
                      <a:r>
                        <a:rPr lang="en-US" dirty="0" smtClean="0"/>
                        <a:t> </a:t>
                      </a:r>
                      <a:r>
                        <a:rPr lang="en-US" dirty="0" err="1" smtClean="0"/>
                        <a:t>Matematicos</a:t>
                      </a:r>
                      <a:endParaRPr lang="es-ES" dirty="0"/>
                    </a:p>
                  </a:txBody>
                  <a:tcPr/>
                </a:tc>
              </a:tr>
              <a:tr h="3028803">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s-ES" dirty="0"/>
                    </a:p>
                  </a:txBody>
                  <a:tcPr/>
                </a:tc>
                <a:tc>
                  <a:txBody>
                    <a:bodyPr/>
                    <a:lstStyle/>
                    <a:p>
                      <a:r>
                        <a:rPr kumimoji="0" lang="es-ES" b="0" i="0" kern="1200" dirty="0" smtClean="0">
                          <a:solidFill>
                            <a:schemeClr val="dk1"/>
                          </a:solidFill>
                          <a:latin typeface="+mn-lt"/>
                          <a:ea typeface="+mn-ea"/>
                          <a:cs typeface="+mn-cs"/>
                        </a:rPr>
                        <a:t>"si dos sistemas interaccionan entre ellos durante cierto periodo de tiempo y luego se separan, podemos describirlo como dos sistemas distintos, pero de una forma sutil se vuelven un sistema único. Lo que le ocurre a uno sigue afectando al otro, incluso a distancia de kilómetros o años luz".</a:t>
                      </a:r>
                      <a:endParaRPr lang="es-ES" dirty="0"/>
                    </a:p>
                  </a:txBody>
                  <a:tcPr/>
                </a:tc>
              </a:tr>
              <a:tr h="613024">
                <a:tc>
                  <a:txBody>
                    <a:bodyPr/>
                    <a:lstStyle/>
                    <a:p>
                      <a:r>
                        <a:rPr lang="es-ES" noProof="0" dirty="0" smtClean="0"/>
                        <a:t>Notas musicales, melodía, ritmo, etc.</a:t>
                      </a:r>
                      <a:endParaRPr lang="es-ES" noProof="0" dirty="0"/>
                    </a:p>
                  </a:txBody>
                  <a:tcPr/>
                </a:tc>
                <a:tc>
                  <a:txBody>
                    <a:bodyPr/>
                    <a:lstStyle/>
                    <a:p>
                      <a:r>
                        <a:rPr lang="es-ES" noProof="0" dirty="0" smtClean="0"/>
                        <a:t>Ecuación de </a:t>
                      </a:r>
                      <a:r>
                        <a:rPr lang="es-ES" noProof="0" dirty="0" err="1" smtClean="0"/>
                        <a:t>Dirac</a:t>
                      </a:r>
                      <a:endParaRPr lang="es-ES" noProof="0" dirty="0"/>
                    </a:p>
                  </a:txBody>
                  <a:tcPr/>
                </a:tc>
              </a:tr>
            </a:tbl>
          </a:graphicData>
        </a:graphic>
      </p:graphicFrame>
      <p:pic>
        <p:nvPicPr>
          <p:cNvPr id="6" name="Picture 5"/>
          <p:cNvPicPr/>
          <p:nvPr/>
        </p:nvPicPr>
        <p:blipFill>
          <a:blip r:embed="rId3" cstate="print"/>
          <a:srcRect/>
          <a:stretch>
            <a:fillRect/>
          </a:stretch>
        </p:blipFill>
        <p:spPr bwMode="auto">
          <a:xfrm>
            <a:off x="381000" y="3304019"/>
            <a:ext cx="4038600" cy="2791981"/>
          </a:xfrm>
          <a:prstGeom prst="rect">
            <a:avLst/>
          </a:prstGeom>
          <a:noFill/>
          <a:ln w="9525">
            <a:noFill/>
            <a:miter lim="800000"/>
            <a:headEnd/>
            <a:tailEnd/>
          </a:ln>
        </p:spPr>
      </p:pic>
      <p:pic>
        <p:nvPicPr>
          <p:cNvPr id="4" name="Picture 2" descr="Resultado de imagen para ecuacion de dirac amor | Ecuación de dirac,  Ecuaciones, Ecuacion del amor"/>
          <p:cNvPicPr>
            <a:picLocks noChangeAspect="1" noChangeArrowheads="1"/>
          </p:cNvPicPr>
          <p:nvPr/>
        </p:nvPicPr>
        <p:blipFill>
          <a:blip r:embed="rId4" cstate="print"/>
          <a:srcRect t="36000" b="39111"/>
          <a:stretch>
            <a:fillRect/>
          </a:stretch>
        </p:blipFill>
        <p:spPr bwMode="auto">
          <a:xfrm>
            <a:off x="5334000" y="5334000"/>
            <a:ext cx="3061607" cy="762000"/>
          </a:xfrm>
          <a:prstGeom prst="rect">
            <a:avLst/>
          </a:prstGeom>
          <a:noFill/>
        </p:spPr>
      </p:pic>
    </p:spTree>
  </p:cSld>
  <p:clrMapOvr>
    <a:masterClrMapping/>
  </p:clrMapOvr>
  <p:transition>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914400"/>
          </a:xfrm>
        </p:spPr>
        <p:txBody>
          <a:bodyPr>
            <a:normAutofit/>
          </a:bodyPr>
          <a:lstStyle/>
          <a:p>
            <a:r>
              <a:rPr lang="es-ES" sz="2800" b="1" u="sng" dirty="0" smtClean="0"/>
              <a:t>Texturas y elementos</a:t>
            </a:r>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5172" name="Picture 4" descr="Relato de un hombre que estuvo preso dos meses y medio en el ex Comcar | la  diaria | Uruguay"/>
          <p:cNvPicPr>
            <a:picLocks noChangeAspect="1" noChangeArrowheads="1"/>
          </p:cNvPicPr>
          <p:nvPr/>
        </p:nvPicPr>
        <p:blipFill>
          <a:blip r:embed="rId2" cstate="print"/>
          <a:srcRect/>
          <a:stretch>
            <a:fillRect/>
          </a:stretch>
        </p:blipFill>
        <p:spPr bwMode="auto">
          <a:xfrm>
            <a:off x="1066800" y="1828800"/>
            <a:ext cx="7239000" cy="4828413"/>
          </a:xfrm>
          <a:prstGeom prst="rect">
            <a:avLst/>
          </a:prstGeom>
          <a:noFill/>
        </p:spPr>
      </p:pic>
    </p:spTree>
  </p:cSld>
  <p:clrMapOvr>
    <a:masterClrMapping/>
  </p:clrMapOvr>
  <p:transition>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371600"/>
            <a:ext cx="8686800" cy="914400"/>
          </a:xfrm>
        </p:spPr>
        <p:txBody>
          <a:bodyPr>
            <a:normAutofit/>
          </a:bodyPr>
          <a:lstStyle/>
          <a:p>
            <a:r>
              <a:rPr lang="es-ES" sz="2800" b="1" u="sng" dirty="0" smtClean="0"/>
              <a:t>Texturas y elementos</a:t>
            </a:r>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194" name="AutoShape 2" descr="50 pinturas impresionistas - el Impresionismo visto a través de 50 ob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36196" name="AutoShape 4" descr="50 pinturas impresionistas - el Impresionismo visto a través de 50 ob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6198" name="Picture 6" descr="▷ Cuadros Impresionistas - Cuadros Modernos"/>
          <p:cNvPicPr>
            <a:picLocks noChangeAspect="1" noChangeArrowheads="1"/>
          </p:cNvPicPr>
          <p:nvPr/>
        </p:nvPicPr>
        <p:blipFill>
          <a:blip r:embed="rId2" cstate="print"/>
          <a:srcRect/>
          <a:stretch>
            <a:fillRect/>
          </a:stretch>
        </p:blipFill>
        <p:spPr bwMode="auto">
          <a:xfrm>
            <a:off x="1600200" y="1981200"/>
            <a:ext cx="6096000" cy="4572000"/>
          </a:xfrm>
          <a:prstGeom prst="rect">
            <a:avLst/>
          </a:prstGeom>
          <a:noFill/>
        </p:spPr>
      </p:pic>
    </p:spTree>
  </p:cSld>
  <p:clrMapOvr>
    <a:masterClrMapping/>
  </p:clrMapOvr>
  <p:transition>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4846637"/>
          </a:xfrm>
        </p:spPr>
        <p:txBody>
          <a:bodyPr>
            <a:normAutofit lnSpcReduction="10000"/>
          </a:bodyPr>
          <a:lstStyle/>
          <a:p>
            <a:r>
              <a:rPr lang="es-ES" b="1" u="sng" dirty="0" smtClean="0"/>
              <a:t>Momentos de proceso. Edades, transformaciones e inversiones</a:t>
            </a:r>
          </a:p>
          <a:p>
            <a:endParaRPr lang="es-ES" b="1" u="sng" dirty="0" smtClean="0"/>
          </a:p>
          <a:p>
            <a:r>
              <a:rPr lang="es-ES" dirty="0" smtClean="0"/>
              <a:t>Tales como los casos de las edades( anciano, adolecente, niño)</a:t>
            </a:r>
          </a:p>
          <a:p>
            <a:r>
              <a:rPr lang="es-ES" dirty="0" smtClean="0"/>
              <a:t>Transformismos (una persona se transforma en otra o en un objeto)</a:t>
            </a:r>
          </a:p>
          <a:p>
            <a:r>
              <a:rPr lang="es-ES" dirty="0" smtClean="0"/>
              <a:t>Inversiones (que son casos particulares de los transformismos)</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4572000" cy="5303837"/>
          </a:xfrm>
        </p:spPr>
        <p:txBody>
          <a:bodyPr>
            <a:normAutofit fontScale="70000" lnSpcReduction="20000"/>
          </a:bodyPr>
          <a:lstStyle/>
          <a:p>
            <a:r>
              <a:rPr lang="es-ES" b="1" u="sng" dirty="0" smtClean="0"/>
              <a:t>Momentos de proceso. Edades. </a:t>
            </a:r>
          </a:p>
          <a:p>
            <a:r>
              <a:rPr lang="es-ES" dirty="0" smtClean="0"/>
              <a:t>Las edades alegorizan del mismo modo que lo hace el consenso común, pero admitiendo distintos planos de interpretación: un niño significa la pureza y la inocencia, pero también la inexperiencia, falta de fuerza, necesidad de otro, en suma: carencia. Un viejo, en cambio, sugiere la enfermedad, la proximidad de la muerte, la decadencia física y, al mismo tiempo, la experiencia, sabiduría, etc. </a:t>
            </a:r>
            <a:endParaRPr lang="es-ES"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2338" name="Picture 2" descr="C:\Users\hp\Downloads\OPERATIVA\ALiVJuYB84Bg8GzSgQ3Janqa.jpeg"/>
          <p:cNvPicPr>
            <a:picLocks noChangeAspect="1" noChangeArrowheads="1"/>
          </p:cNvPicPr>
          <p:nvPr/>
        </p:nvPicPr>
        <p:blipFill>
          <a:blip r:embed="rId2" cstate="print"/>
          <a:srcRect/>
          <a:stretch>
            <a:fillRect/>
          </a:stretch>
        </p:blipFill>
        <p:spPr bwMode="auto">
          <a:xfrm>
            <a:off x="4876800" y="1168400"/>
            <a:ext cx="4267200" cy="5689600"/>
          </a:xfrm>
          <a:prstGeom prst="rect">
            <a:avLst/>
          </a:prstGeom>
          <a:noFill/>
        </p:spPr>
      </p:pic>
    </p:spTree>
  </p:cSld>
  <p:clrMapOvr>
    <a:masterClrMapping/>
  </p:clrMapOvr>
  <p:transition>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3"/>
            <a:ext cx="7543800" cy="731838"/>
          </a:xfrm>
        </p:spPr>
        <p:txBody>
          <a:bodyPr>
            <a:normAutofit/>
          </a:bodyPr>
          <a:lstStyle/>
          <a:p>
            <a:r>
              <a:rPr lang="es-ES" b="1" u="sng" dirty="0" smtClean="0"/>
              <a:t>Momentos de proceso. Edades. </a:t>
            </a:r>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3362" name="Picture 2" descr="D:\002 PERSONAL\OPERATIVA\Operativa\data\allegorica\momenti\03.jpg"/>
          <p:cNvPicPr>
            <a:picLocks noChangeAspect="1" noChangeArrowheads="1"/>
          </p:cNvPicPr>
          <p:nvPr/>
        </p:nvPicPr>
        <p:blipFill>
          <a:blip r:embed="rId2" cstate="print"/>
          <a:srcRect/>
          <a:stretch>
            <a:fillRect/>
          </a:stretch>
        </p:blipFill>
        <p:spPr bwMode="auto">
          <a:xfrm>
            <a:off x="1371601" y="2180166"/>
            <a:ext cx="6477000" cy="4677833"/>
          </a:xfrm>
          <a:prstGeom prst="rect">
            <a:avLst/>
          </a:prstGeom>
          <a:noFill/>
        </p:spPr>
      </p:pic>
    </p:spTree>
  </p:cSld>
  <p:clrMapOvr>
    <a:masterClrMapping/>
  </p:clrMapOvr>
  <p:transition>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3886200" cy="5075238"/>
          </a:xfrm>
        </p:spPr>
        <p:txBody>
          <a:bodyPr>
            <a:normAutofit fontScale="77500" lnSpcReduction="20000"/>
          </a:bodyPr>
          <a:lstStyle/>
          <a:p>
            <a:r>
              <a:rPr lang="es-ES" b="1" u="sng" dirty="0" smtClean="0"/>
              <a:t>Transformismos. </a:t>
            </a:r>
          </a:p>
          <a:p>
            <a:endParaRPr lang="es-ES" b="1" u="sng" dirty="0" smtClean="0"/>
          </a:p>
          <a:p>
            <a:endParaRPr lang="es-ES" b="1" u="sng" dirty="0" smtClean="0"/>
          </a:p>
          <a:p>
            <a:endParaRPr lang="es-ES" b="1" u="sng" dirty="0" smtClean="0"/>
          </a:p>
          <a:p>
            <a:r>
              <a:rPr lang="es-ES" b="1" dirty="0" smtClean="0"/>
              <a:t>Leda y el Cisne</a:t>
            </a:r>
            <a:r>
              <a:rPr lang="es-ES" dirty="0" smtClean="0"/>
              <a:t> es un motivo de la mitología griega, según el cual Zeus descendió del Olimpo en forma de un cisne hacia Leda, mientras esta reina caminaba junto al río </a:t>
            </a:r>
            <a:r>
              <a:rPr lang="es-ES" dirty="0" err="1" smtClean="0"/>
              <a:t>Eurotas</a:t>
            </a:r>
            <a:r>
              <a:rPr lang="es-ES" dirty="0" smtClean="0"/>
              <a:t>. </a:t>
            </a:r>
            <a:endParaRPr lang="es-ES" b="1" u="sng" dirty="0" smtClean="0"/>
          </a:p>
          <a:p>
            <a:pPr>
              <a:buNone/>
            </a:pPr>
            <a:r>
              <a:rPr lang="es-ES" dirty="0" smtClean="0"/>
              <a:t> </a:t>
            </a:r>
            <a:endParaRPr lang="es-ES"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1314" name="AutoShape 2" descr="blob:https://web.whatsapp.com/844102b5-1666-4081-9463-55265fc507b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1316" name="AutoShape 4" descr="blob:https://web.whatsapp.com/844102b5-1666-4081-9463-55265fc507b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1318" name="AutoShape 6" descr="blob:https://web.whatsapp.com/844102b5-1666-4081-9463-55265fc507b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1319" name="Picture 7" descr="C:\Users\hp\Downloads\WhatsApp Image 2020-10-31 at 12.47.35.jpeg"/>
          <p:cNvPicPr>
            <a:picLocks noChangeAspect="1" noChangeArrowheads="1"/>
          </p:cNvPicPr>
          <p:nvPr/>
        </p:nvPicPr>
        <p:blipFill>
          <a:blip r:embed="rId2" cstate="print"/>
          <a:srcRect/>
          <a:stretch>
            <a:fillRect/>
          </a:stretch>
        </p:blipFill>
        <p:spPr bwMode="auto">
          <a:xfrm>
            <a:off x="4648200" y="1143000"/>
            <a:ext cx="4171950" cy="5562600"/>
          </a:xfrm>
          <a:prstGeom prst="rect">
            <a:avLst/>
          </a:prstGeom>
          <a:noFill/>
        </p:spPr>
      </p:pic>
    </p:spTree>
  </p:cSld>
  <p:clrMapOvr>
    <a:masterClrMapping/>
  </p:clrMapOvr>
  <p:transition>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3810000" cy="4846637"/>
          </a:xfrm>
        </p:spPr>
        <p:txBody>
          <a:bodyPr>
            <a:normAutofit/>
          </a:bodyPr>
          <a:lstStyle/>
          <a:p>
            <a:r>
              <a:rPr lang="es-ES" b="1" u="sng" dirty="0" smtClean="0"/>
              <a:t>Inversiones</a:t>
            </a:r>
          </a:p>
          <a:p>
            <a:endParaRPr lang="es-ES"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4386" name="Picture 2" descr="D:\002 PERSONAL\OPERATIVA\Operativa\data\allegorica\momenti\04.jpg"/>
          <p:cNvPicPr>
            <a:picLocks noChangeAspect="1" noChangeArrowheads="1"/>
          </p:cNvPicPr>
          <p:nvPr/>
        </p:nvPicPr>
        <p:blipFill>
          <a:blip r:embed="rId2" cstate="print"/>
          <a:srcRect/>
          <a:stretch>
            <a:fillRect/>
          </a:stretch>
        </p:blipFill>
        <p:spPr bwMode="auto">
          <a:xfrm>
            <a:off x="2971800" y="1600200"/>
            <a:ext cx="5661025" cy="4783480"/>
          </a:xfrm>
          <a:prstGeom prst="rect">
            <a:avLst/>
          </a:prstGeom>
          <a:noFill/>
        </p:spPr>
      </p:pic>
    </p:spTree>
  </p:cSld>
  <p:clrMapOvr>
    <a:masterClrMapping/>
  </p:clrMapOvr>
  <p:transition>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3352800" cy="5486400"/>
          </a:xfrm>
        </p:spPr>
        <p:txBody>
          <a:bodyPr>
            <a:normAutofit fontScale="70000" lnSpcReduction="20000"/>
          </a:bodyPr>
          <a:lstStyle/>
          <a:p>
            <a:r>
              <a:rPr lang="es-ES" b="1" u="sng" dirty="0" smtClean="0"/>
              <a:t>Funciones</a:t>
            </a:r>
          </a:p>
          <a:p>
            <a:r>
              <a:rPr lang="es-ES" b="1" dirty="0" smtClean="0"/>
              <a:t>Defensores</a:t>
            </a:r>
            <a:r>
              <a:rPr lang="es-ES" dirty="0" smtClean="0"/>
              <a:t>: cuidan o defienden algo, de manera que impiden el acceso o libre paso a través de ellos.  Entre los defensores aparecen aquellos con función definida y otros más encubiertos como lo son los lazos, los engaños y las seducciones que desvían de los objetivos propuestos segundo protectores. </a:t>
            </a:r>
            <a:endParaRPr lang="es-ES" b="1" u="sng" dirty="0" smtClean="0"/>
          </a:p>
          <a:p>
            <a:endParaRPr lang="es-ES" b="1" u="sng"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8785" name="Picture 1" descr="D:\002 PERSONAL\OPERATIVA\Operativa\data\allegorica\difensori\01.jpg"/>
          <p:cNvPicPr>
            <a:picLocks noChangeAspect="1" noChangeArrowheads="1"/>
          </p:cNvPicPr>
          <p:nvPr/>
        </p:nvPicPr>
        <p:blipFill>
          <a:blip r:embed="rId2" cstate="print"/>
          <a:srcRect l="17269" r="3842"/>
          <a:stretch>
            <a:fillRect/>
          </a:stretch>
        </p:blipFill>
        <p:spPr bwMode="auto">
          <a:xfrm>
            <a:off x="3733800" y="1028700"/>
            <a:ext cx="5410200" cy="2933700"/>
          </a:xfrm>
          <a:prstGeom prst="rect">
            <a:avLst/>
          </a:prstGeom>
          <a:noFill/>
        </p:spPr>
      </p:pic>
      <p:pic>
        <p:nvPicPr>
          <p:cNvPr id="118786" name="Picture 2" descr="D:\002 PERSONAL\OPERATIVA\Operativa\data\allegorica\difensori\06.jpg"/>
          <p:cNvPicPr>
            <a:picLocks noChangeAspect="1" noChangeArrowheads="1"/>
          </p:cNvPicPr>
          <p:nvPr/>
        </p:nvPicPr>
        <p:blipFill>
          <a:blip r:embed="rId3" cstate="print"/>
          <a:srcRect/>
          <a:stretch>
            <a:fillRect/>
          </a:stretch>
        </p:blipFill>
        <p:spPr bwMode="auto">
          <a:xfrm>
            <a:off x="3761647" y="4038600"/>
            <a:ext cx="5382353" cy="2611438"/>
          </a:xfrm>
          <a:prstGeom prst="rect">
            <a:avLst/>
          </a:prstGeom>
          <a:noFill/>
        </p:spPr>
      </p:pic>
    </p:spTree>
  </p:cSld>
  <p:clrMapOvr>
    <a:masterClrMapping/>
  </p:clrMapOvr>
  <p:transition>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Gandalf el Gris (@MithrandirMago) | Twitter"/>
          <p:cNvPicPr>
            <a:picLocks noChangeAspect="1" noChangeArrowheads="1"/>
          </p:cNvPicPr>
          <p:nvPr/>
        </p:nvPicPr>
        <p:blipFill>
          <a:blip r:embed="rId2" cstate="print"/>
          <a:srcRect/>
          <a:stretch>
            <a:fillRect/>
          </a:stretch>
        </p:blipFill>
        <p:spPr bwMode="auto">
          <a:xfrm>
            <a:off x="3200400" y="0"/>
            <a:ext cx="3810000" cy="3810000"/>
          </a:xfrm>
          <a:prstGeom prst="rect">
            <a:avLst/>
          </a:prstGeom>
          <a:noFill/>
        </p:spPr>
      </p:pic>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3352800" cy="5486400"/>
          </a:xfrm>
        </p:spPr>
        <p:txBody>
          <a:bodyPr>
            <a:normAutofit lnSpcReduction="10000"/>
          </a:bodyPr>
          <a:lstStyle/>
          <a:p>
            <a:r>
              <a:rPr lang="es-ES" b="1" u="sng" dirty="0" smtClean="0"/>
              <a:t>Funciones</a:t>
            </a:r>
          </a:p>
          <a:p>
            <a:r>
              <a:rPr lang="es-ES" b="1" dirty="0" smtClean="0"/>
              <a:t>Protectores</a:t>
            </a:r>
            <a:r>
              <a:rPr lang="es-ES" dirty="0" smtClean="0"/>
              <a:t>: ayudan a acceder o transitar hacia determinados objetivos, tal es el caso de los guías o ciertos objetos mágicos y técnicos</a:t>
            </a:r>
            <a:endParaRPr lang="es-ES" b="1" u="sng" dirty="0" smtClean="0"/>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5410" name="Picture 2" descr="D:\002 PERSONAL\OPERATIVA\Operativa\data\allegorica\protettori\01.jpg"/>
          <p:cNvPicPr>
            <a:picLocks noChangeAspect="1" noChangeArrowheads="1"/>
          </p:cNvPicPr>
          <p:nvPr/>
        </p:nvPicPr>
        <p:blipFill>
          <a:blip r:embed="rId3" cstate="print"/>
          <a:srcRect/>
          <a:stretch>
            <a:fillRect/>
          </a:stretch>
        </p:blipFill>
        <p:spPr bwMode="auto">
          <a:xfrm>
            <a:off x="6250305" y="3124200"/>
            <a:ext cx="2893695" cy="3733800"/>
          </a:xfrm>
          <a:prstGeom prst="rect">
            <a:avLst/>
          </a:prstGeom>
          <a:noFill/>
        </p:spPr>
      </p:pic>
    </p:spTree>
  </p:cSld>
  <p:clrMapOvr>
    <a:masterClrMapping/>
  </p:clrMapOvr>
  <p:transition>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8" name="Picture 6" descr="Caronte, el barquero que te trasladaba al inframundo"/>
          <p:cNvPicPr>
            <a:picLocks noChangeAspect="1" noChangeArrowheads="1"/>
          </p:cNvPicPr>
          <p:nvPr/>
        </p:nvPicPr>
        <p:blipFill>
          <a:blip r:embed="rId2" cstate="print"/>
          <a:srcRect/>
          <a:stretch>
            <a:fillRect/>
          </a:stretch>
        </p:blipFill>
        <p:spPr bwMode="auto">
          <a:xfrm>
            <a:off x="4953000" y="4258596"/>
            <a:ext cx="3581400" cy="2599404"/>
          </a:xfrm>
          <a:prstGeom prst="rect">
            <a:avLst/>
          </a:prstGeom>
          <a:noFill/>
        </p:spPr>
      </p:pic>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4038600" cy="5638800"/>
          </a:xfrm>
        </p:spPr>
        <p:txBody>
          <a:bodyPr>
            <a:normAutofit fontScale="70000" lnSpcReduction="20000"/>
          </a:bodyPr>
          <a:lstStyle/>
          <a:p>
            <a:r>
              <a:rPr lang="es-ES" sz="3400" b="1" u="sng" dirty="0" smtClean="0"/>
              <a:t>Funciones</a:t>
            </a:r>
          </a:p>
          <a:p>
            <a:r>
              <a:rPr lang="es-ES" sz="3400" b="1" dirty="0" smtClean="0"/>
              <a:t>Intermediadores: </a:t>
            </a:r>
            <a:r>
              <a:rPr lang="es-ES" sz="3400" dirty="0" smtClean="0"/>
              <a:t>Suelen estar representados por seres a los que es necesario acudir para obtener beneficios (Por ejemplo, personajes a los que se debe pagar o convencer para lograr ser transportados algún lugar o para que otorguen algún atributo). También hay situaciones intermediarias por las que es necesario pasar para lograr un beneficio (por ejemplo, estados de sufrimiento O de prueba).</a:t>
            </a:r>
            <a:endParaRPr lang="es-ES" sz="3400"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6434" name="AutoShape 2" descr="La confesión es un invento de la Iglesia católica? ¿De algún cura? Sacerdote  católico explica. - Radio Cris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6436" name="Picture 4" descr="blaschillerato: La caja de Pandora"/>
          <p:cNvPicPr>
            <a:picLocks noChangeAspect="1" noChangeArrowheads="1"/>
          </p:cNvPicPr>
          <p:nvPr/>
        </p:nvPicPr>
        <p:blipFill>
          <a:blip r:embed="rId3" cstate="print"/>
          <a:srcRect/>
          <a:stretch>
            <a:fillRect/>
          </a:stretch>
        </p:blipFill>
        <p:spPr bwMode="auto">
          <a:xfrm>
            <a:off x="5029200" y="0"/>
            <a:ext cx="3352800" cy="4488283"/>
          </a:xfrm>
          <a:prstGeom prst="rect">
            <a:avLst/>
          </a:prstGeom>
          <a:noFill/>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smtClean="0"/>
              <a:t>SIGNO</a:t>
            </a:r>
            <a:endParaRPr lang="es-ES" dirty="0"/>
          </a:p>
        </p:txBody>
      </p:sp>
      <p:graphicFrame>
        <p:nvGraphicFramePr>
          <p:cNvPr id="4" name="Content Placeholder 3"/>
          <p:cNvGraphicFramePr>
            <a:graphicFrameLocks noGrp="1"/>
          </p:cNvGraphicFramePr>
          <p:nvPr>
            <p:ph idx="1"/>
          </p:nvPr>
        </p:nvGraphicFramePr>
        <p:xfrm>
          <a:off x="304800" y="1554161"/>
          <a:ext cx="8686800" cy="5075238"/>
        </p:xfrm>
        <a:graphic>
          <a:graphicData uri="http://schemas.openxmlformats.org/drawingml/2006/table">
            <a:tbl>
              <a:tblPr firstRow="1" bandRow="1">
                <a:tableStyleId>{5C22544A-7EE6-4342-B048-85BDC9FD1C3A}</a:tableStyleId>
              </a:tblPr>
              <a:tblGrid>
                <a:gridCol w="4343400"/>
                <a:gridCol w="4343400"/>
              </a:tblGrid>
              <a:tr h="19308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800" b="1" kern="1200" dirty="0" smtClean="0">
                          <a:solidFill>
                            <a:schemeClr val="lt1"/>
                          </a:solidFill>
                          <a:latin typeface="+mn-lt"/>
                          <a:ea typeface="+mn-ea"/>
                          <a:cs typeface="+mn-cs"/>
                        </a:rPr>
                        <a:t>En cuanto al signo como tal, éste puede ser la expresión de un significado, o cumplir con la función de señalar por carácter asociativo.</a:t>
                      </a:r>
                    </a:p>
                    <a:p>
                      <a:endParaRPr lang="es-ES" dirty="0"/>
                    </a:p>
                  </a:txBody>
                  <a:tcPr/>
                </a:tc>
                <a:tc rowSpan="3">
                  <a:txBody>
                    <a:bodyPr/>
                    <a:lstStyle/>
                    <a:p>
                      <a:endParaRPr lang="es-ES" dirty="0"/>
                    </a:p>
                  </a:txBody>
                  <a:tcPr/>
                </a:tc>
              </a:tr>
              <a:tr h="2654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800" kern="1200" dirty="0" smtClean="0">
                          <a:solidFill>
                            <a:schemeClr val="dk1"/>
                          </a:solidFill>
                          <a:latin typeface="+mn-lt"/>
                          <a:ea typeface="+mn-ea"/>
                          <a:cs typeface="+mn-cs"/>
                        </a:rPr>
                        <a:t>El código de señalización internacional para transeúntes y automotores se ha realizado con signos que indican objetos, fenómenos o actividades, no en el sentido del lenguaje tribal, sino en el del signo asociativo de humo-fuego.</a:t>
                      </a:r>
                    </a:p>
                    <a:p>
                      <a:endParaRPr lang="es-ES" dirty="0"/>
                    </a:p>
                  </a:txBody>
                  <a:tcPr/>
                </a:tc>
                <a:tc vMerge="1">
                  <a:txBody>
                    <a:bodyPr/>
                    <a:lstStyle/>
                    <a:p>
                      <a:endParaRPr lang="es-ES" dirty="0"/>
                    </a:p>
                  </a:txBody>
                  <a:tcPr/>
                </a:tc>
              </a:tr>
              <a:tr h="489422">
                <a:tc>
                  <a:txBody>
                    <a:bodyPr/>
                    <a:lstStyle/>
                    <a:p>
                      <a:r>
                        <a:rPr kumimoji="0" lang="es-ES" sz="1800" i="1" kern="1200" dirty="0" smtClean="0">
                          <a:solidFill>
                            <a:schemeClr val="dk1"/>
                          </a:solidFill>
                          <a:latin typeface="+mn-lt"/>
                          <a:ea typeface="+mn-ea"/>
                          <a:cs typeface="+mn-cs"/>
                        </a:rPr>
                        <a:t>Señales de circulación vehicular</a:t>
                      </a:r>
                      <a:endParaRPr lang="es-ES" dirty="0"/>
                    </a:p>
                  </a:txBody>
                  <a:tcPr/>
                </a:tc>
                <a:tc vMerge="1">
                  <a:txBody>
                    <a:bodyPr/>
                    <a:lstStyle/>
                    <a:p>
                      <a:endParaRPr lang="es-ES" dirty="0"/>
                    </a:p>
                  </a:txBody>
                  <a:tcPr/>
                </a:tc>
              </a:tr>
            </a:tbl>
          </a:graphicData>
        </a:graphic>
      </p:graphicFrame>
      <p:pic>
        <p:nvPicPr>
          <p:cNvPr id="5" name="Picture 4"/>
          <p:cNvPicPr/>
          <p:nvPr/>
        </p:nvPicPr>
        <p:blipFill>
          <a:blip r:embed="rId2" cstate="print"/>
          <a:srcRect/>
          <a:stretch>
            <a:fillRect/>
          </a:stretch>
        </p:blipFill>
        <p:spPr bwMode="auto">
          <a:xfrm>
            <a:off x="5029200" y="1600199"/>
            <a:ext cx="3505200" cy="4984419"/>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10600" cy="5638800"/>
          </a:xfrm>
        </p:spPr>
        <p:txBody>
          <a:bodyPr>
            <a:normAutofit fontScale="55000" lnSpcReduction="20000"/>
          </a:bodyPr>
          <a:lstStyle/>
          <a:p>
            <a:r>
              <a:rPr lang="es-ES" sz="3400" b="1" u="sng" dirty="0" smtClean="0"/>
              <a:t>Funciones</a:t>
            </a:r>
          </a:p>
          <a:p>
            <a:r>
              <a:rPr lang="es-ES" sz="3600" b="1" dirty="0" smtClean="0"/>
              <a:t>Centro de poder: </a:t>
            </a:r>
            <a:r>
              <a:rPr lang="es-ES" sz="3600" dirty="0" smtClean="0"/>
              <a:t>son objetos o lugares que poseen una virtud transformadora (por ejemplo el agua o el fuego de la inmortalidad la isla de la felicidad la piedra filosofal , </a:t>
            </a:r>
            <a:r>
              <a:rPr lang="es-ES" sz="3600" dirty="0" err="1" smtClean="0"/>
              <a:t>etc</a:t>
            </a:r>
            <a:r>
              <a:rPr lang="es-ES" sz="3600" dirty="0" smtClean="0"/>
              <a:t>).  Al final de todas la búsqueda (en la que parecen distintas funciones), hay un centro de poder una imagen que representa idealmente el deseo de relajación plena y duradera.  A veces se conoce el centro de poder Aunque no pueda darse con el (centro manifiesto rodeado de laberintos o con Defensores que impiden el acceso). </a:t>
            </a:r>
          </a:p>
          <a:p>
            <a:r>
              <a:rPr lang="es-ES" sz="3600" dirty="0" smtClean="0"/>
              <a:t/>
            </a:r>
            <a:br>
              <a:rPr lang="es-ES" sz="3600" dirty="0" smtClean="0"/>
            </a:br>
            <a:r>
              <a:rPr lang="es-ES" sz="3600" dirty="0" smtClean="0"/>
              <a:t>También sucede, en ocasiones, que el sujeto se ve en continua búsqueda hacia el centro de poder desconocido (centro tácito).   En este caso, hay un clima que no puede fijarse a una determinada imagen necesaria para poder efectuar la transferencia de cargas. </a:t>
            </a:r>
          </a:p>
          <a:p>
            <a:r>
              <a:rPr lang="es-ES" sz="3600" dirty="0" smtClean="0"/>
              <a:t/>
            </a:r>
            <a:br>
              <a:rPr lang="es-ES" sz="3600" dirty="0" smtClean="0"/>
            </a:br>
            <a:r>
              <a:rPr lang="es-ES" sz="3600" dirty="0" smtClean="0"/>
              <a:t>También las imágenes idealizadas del sexo opuesto cumplen con la función transformadora del centro de poder (por ejemplo, </a:t>
            </a:r>
            <a:r>
              <a:rPr lang="es-ES" sz="3600" dirty="0" err="1" smtClean="0"/>
              <a:t>Lilith</a:t>
            </a:r>
            <a:r>
              <a:rPr lang="es-ES" sz="3600" dirty="0" smtClean="0"/>
              <a:t> o Abraxas, la gran madre y el gran padre, los gigantes o las grandes  Sombras, como traducción de impulsos sexuales femeninos difusos. Las danzarinas o mujeres elusivas, con sus vestimentas cambiantes, como traducción de impulsos sexuales masculinos más </a:t>
            </a:r>
            <a:r>
              <a:rPr lang="es-ES" sz="3600" dirty="0" err="1" smtClean="0"/>
              <a:t>cosquilleante</a:t>
            </a:r>
            <a:r>
              <a:rPr lang="es-ES" sz="3600" dirty="0" smtClean="0"/>
              <a:t> y localizados).</a:t>
            </a:r>
          </a:p>
          <a:p>
            <a:endParaRPr lang="es-ES" sz="3400"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6434" name="AutoShape 2" descr="La confesión es un invento de la Iglesia católica? ¿De algún cura? Sacerdote  católico explica. - Radio Cris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10600" cy="762000"/>
          </a:xfrm>
        </p:spPr>
        <p:txBody>
          <a:bodyPr>
            <a:normAutofit fontScale="62500" lnSpcReduction="20000"/>
          </a:bodyPr>
          <a:lstStyle/>
          <a:p>
            <a:r>
              <a:rPr lang="es-ES" sz="3400" b="1" u="sng" dirty="0" smtClean="0"/>
              <a:t>Funciones</a:t>
            </a:r>
          </a:p>
          <a:p>
            <a:r>
              <a:rPr lang="es-ES" sz="3600" b="1" dirty="0" smtClean="0"/>
              <a:t>Centro de poder</a:t>
            </a:r>
            <a:endParaRPr lang="es-ES" sz="3400"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6434" name="AutoShape 2" descr="La confesión es un invento de la Iglesia católica? ¿De algún cura? Sacerdote  católico explica. - Radio Cris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7458" name="Picture 2" descr="D:\002 PERSONAL\OPERATIVA\Operativa\data\allegorica\centridipotere\04.jpg"/>
          <p:cNvPicPr>
            <a:picLocks noChangeAspect="1" noChangeArrowheads="1"/>
          </p:cNvPicPr>
          <p:nvPr/>
        </p:nvPicPr>
        <p:blipFill>
          <a:blip r:embed="rId2" cstate="print"/>
          <a:srcRect/>
          <a:stretch>
            <a:fillRect/>
          </a:stretch>
        </p:blipFill>
        <p:spPr bwMode="auto">
          <a:xfrm>
            <a:off x="914400" y="1905000"/>
            <a:ext cx="3200400" cy="4758960"/>
          </a:xfrm>
          <a:prstGeom prst="rect">
            <a:avLst/>
          </a:prstGeom>
          <a:noFill/>
        </p:spPr>
      </p:pic>
      <p:pic>
        <p:nvPicPr>
          <p:cNvPr id="147459" name="Picture 3" descr="D:\002 PERSONAL\OPERATIVA\Operativa\data\allegorica\centridipotere\07.jpg"/>
          <p:cNvPicPr>
            <a:picLocks noChangeAspect="1" noChangeArrowheads="1"/>
          </p:cNvPicPr>
          <p:nvPr/>
        </p:nvPicPr>
        <p:blipFill>
          <a:blip r:embed="rId3" cstate="print"/>
          <a:srcRect/>
          <a:stretch>
            <a:fillRect/>
          </a:stretch>
        </p:blipFill>
        <p:spPr bwMode="auto">
          <a:xfrm>
            <a:off x="4724400" y="1524000"/>
            <a:ext cx="4229100" cy="5080000"/>
          </a:xfrm>
          <a:prstGeom prst="rect">
            <a:avLst/>
          </a:prstGeom>
          <a:noFill/>
        </p:spPr>
      </p:pic>
    </p:spTree>
  </p:cSld>
  <p:clrMapOvr>
    <a:masterClrMapping/>
  </p:clrMapOvr>
  <p:transition>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10600" cy="762000"/>
          </a:xfrm>
        </p:spPr>
        <p:txBody>
          <a:bodyPr>
            <a:normAutofit fontScale="62500" lnSpcReduction="20000"/>
          </a:bodyPr>
          <a:lstStyle/>
          <a:p>
            <a:r>
              <a:rPr lang="es-ES" sz="3400" b="1" u="sng" dirty="0" smtClean="0"/>
              <a:t>Funciones</a:t>
            </a:r>
          </a:p>
          <a:p>
            <a:r>
              <a:rPr lang="es-ES" sz="3600" b="1" dirty="0" smtClean="0"/>
              <a:t>Centro de poder</a:t>
            </a:r>
            <a:endParaRPr lang="es-ES" sz="3400" b="1" u="sng" dirty="0" smtClean="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46434" name="AutoShape 2" descr="La confesión es un invento de la Iglesia católica? ¿De algún cura? Sacerdote  católico explica. - Radio Cris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8482" name="Picture 2" descr="La Leyenda Del Dorado - YouTube"/>
          <p:cNvPicPr>
            <a:picLocks noChangeAspect="1" noChangeArrowheads="1"/>
          </p:cNvPicPr>
          <p:nvPr/>
        </p:nvPicPr>
        <p:blipFill>
          <a:blip r:embed="rId2" cstate="print"/>
          <a:srcRect/>
          <a:stretch>
            <a:fillRect/>
          </a:stretch>
        </p:blipFill>
        <p:spPr bwMode="auto">
          <a:xfrm>
            <a:off x="304800" y="1981200"/>
            <a:ext cx="4572000" cy="3429001"/>
          </a:xfrm>
          <a:prstGeom prst="rect">
            <a:avLst/>
          </a:prstGeom>
          <a:noFill/>
        </p:spPr>
      </p:pic>
      <p:pic>
        <p:nvPicPr>
          <p:cNvPr id="9218" name="Picture 2" descr="Meru - Wikipedia, la enciclopedia libre"/>
          <p:cNvPicPr>
            <a:picLocks noChangeAspect="1" noChangeArrowheads="1"/>
          </p:cNvPicPr>
          <p:nvPr/>
        </p:nvPicPr>
        <p:blipFill>
          <a:blip r:embed="rId3" cstate="print"/>
          <a:srcRect/>
          <a:stretch>
            <a:fillRect/>
          </a:stretch>
        </p:blipFill>
        <p:spPr bwMode="auto">
          <a:xfrm>
            <a:off x="5410200" y="1524000"/>
            <a:ext cx="3165856" cy="4572000"/>
          </a:xfrm>
          <a:prstGeom prst="rect">
            <a:avLst/>
          </a:prstGeom>
          <a:noFill/>
        </p:spPr>
      </p:pic>
    </p:spTree>
  </p:cSld>
  <p:clrMapOvr>
    <a:masterClrMapping/>
  </p:clrMapOvr>
  <p:transition>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3" name="Picture 1" descr="C:\Users\hp\Downloads\OPERATIVA\ocasion2.jpg"/>
          <p:cNvPicPr>
            <a:picLocks noGrp="1" noChangeAspect="1" noChangeArrowheads="1"/>
          </p:cNvPicPr>
          <p:nvPr>
            <p:ph idx="1"/>
          </p:nvPr>
        </p:nvPicPr>
        <p:blipFill>
          <a:blip r:embed="rId2" cstate="print"/>
          <a:srcRect/>
          <a:stretch>
            <a:fillRect/>
          </a:stretch>
        </p:blipFill>
        <p:spPr bwMode="auto">
          <a:xfrm>
            <a:off x="1295400" y="1123142"/>
            <a:ext cx="6629400" cy="5734858"/>
          </a:xfrm>
          <a:prstGeom prst="rect">
            <a:avLst/>
          </a:prstGeom>
          <a:noFill/>
        </p:spPr>
      </p:pic>
      <p:sp>
        <p:nvSpPr>
          <p:cNvPr id="7" name="Content Placeholder 2"/>
          <p:cNvSpPr txBox="1">
            <a:spLocks/>
          </p:cNvSpPr>
          <p:nvPr/>
        </p:nvSpPr>
        <p:spPr>
          <a:xfrm>
            <a:off x="5334000" y="1219200"/>
            <a:ext cx="3581400" cy="7620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400" b="1" i="0" u="sng"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 name="Content Placeholder 2"/>
          <p:cNvSpPr txBox="1">
            <a:spLocks/>
          </p:cNvSpPr>
          <p:nvPr/>
        </p:nvSpPr>
        <p:spPr>
          <a:xfrm>
            <a:off x="5334000" y="1219200"/>
            <a:ext cx="3581400" cy="7620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400" b="1" i="0" u="sng" strike="noStrike" kern="1200" cap="none" spc="0" normalizeH="0" baseline="0" noProof="0" dirty="0" smtClean="0">
              <a:ln>
                <a:noFill/>
              </a:ln>
              <a:solidFill>
                <a:schemeClr val="tx2"/>
              </a:solidFill>
              <a:effectLst/>
              <a:uLnTx/>
              <a:uFillTx/>
              <a:latin typeface="+mn-lt"/>
              <a:ea typeface="+mn-ea"/>
              <a:cs typeface="+mn-cs"/>
            </a:endParaRPr>
          </a:p>
        </p:txBody>
      </p:sp>
      <p:sp>
        <p:nvSpPr>
          <p:cNvPr id="8" name="Rectangle 7"/>
          <p:cNvSpPr/>
          <p:nvPr/>
        </p:nvSpPr>
        <p:spPr>
          <a:xfrm>
            <a:off x="304800" y="1066801"/>
            <a:ext cx="8382000" cy="7848302"/>
          </a:xfrm>
          <a:prstGeom prst="rect">
            <a:avLst/>
          </a:prstGeom>
        </p:spPr>
        <p:txBody>
          <a:bodyPr wrap="square">
            <a:spAutoFit/>
          </a:bodyPr>
          <a:lstStyle/>
          <a:p>
            <a:r>
              <a:rPr lang="es-ES" dirty="0" smtClean="0"/>
              <a:t>Hay momentos en que la suerte, el destino, los designios divinos o como usted lo quiera llamar, nos ponen frente a una situación de la que podemos sacar ventaja. Es cuestión de estirar la mano, tomarla y aprovecharla, pero, por desidia, pasividad o flojera, a veces dudamos y en esa indecisión… ¡puf!, la oportunidad se nos escapa para siempre.</a:t>
            </a:r>
          </a:p>
          <a:p>
            <a:r>
              <a:rPr lang="es-ES" dirty="0" smtClean="0"/>
              <a:t>A los griegos  le quedaba muy clara esta situación y por eso se inventaron una deidad a la que nombraron </a:t>
            </a:r>
            <a:r>
              <a:rPr lang="es-ES" dirty="0" err="1" smtClean="0"/>
              <a:t>Kairós</a:t>
            </a:r>
            <a:r>
              <a:rPr lang="es-ES" dirty="0" smtClean="0"/>
              <a:t> (oportunidad) y de la que </a:t>
            </a:r>
            <a:r>
              <a:rPr lang="es-ES" dirty="0" err="1" smtClean="0"/>
              <a:t>Phidias</a:t>
            </a:r>
            <a:r>
              <a:rPr lang="es-ES" dirty="0" smtClean="0"/>
              <a:t>, escultor griego que vivió en época precristiana, hizo una escultura. Imaginó que de su frente le colgaba una abundante cabellera, pero por detrás… completamente calva; indicando de este modo la facilidad con que uno puede tomar las oportunidades cuando las tiene de frente y la imposibilidad de asirlas una vez que ya han pasado. Unos años después, </a:t>
            </a:r>
            <a:r>
              <a:rPr lang="es-ES" dirty="0" err="1" smtClean="0"/>
              <a:t>Posidippus</a:t>
            </a:r>
            <a:r>
              <a:rPr lang="es-ES" dirty="0" smtClean="0"/>
              <a:t>, un epigramista también griego, dejaría esta clara descripción de aquella alegoría:</a:t>
            </a:r>
          </a:p>
          <a:p>
            <a:r>
              <a:rPr lang="es-ES" dirty="0" smtClean="0"/>
              <a:t>Y tú, ¿quién eres? -La Oportunidad poderosa.</a:t>
            </a:r>
          </a:p>
          <a:p>
            <a:r>
              <a:rPr lang="es-ES" dirty="0" smtClean="0"/>
              <a:t>-¿Por qué vas de puntillas?</a:t>
            </a:r>
          </a:p>
          <a:p>
            <a:r>
              <a:rPr lang="es-ES" dirty="0" smtClean="0"/>
              <a:t>-Corriendo estoy siempre.</a:t>
            </a:r>
          </a:p>
          <a:p>
            <a:r>
              <a:rPr lang="es-ES" dirty="0" smtClean="0"/>
              <a:t>-Y las alas en los pies, ¿por qué?</a:t>
            </a:r>
          </a:p>
          <a:p>
            <a:r>
              <a:rPr lang="es-ES" dirty="0" smtClean="0"/>
              <a:t>-Vuelo como el viento.</a:t>
            </a:r>
          </a:p>
          <a:p>
            <a:r>
              <a:rPr lang="es-ES" dirty="0" smtClean="0"/>
              <a:t>-¿Y por qué esa navaja en la diestra te veo?</a:t>
            </a:r>
          </a:p>
          <a:p>
            <a:r>
              <a:rPr lang="es-ES" dirty="0" smtClean="0"/>
              <a:t>-A los hombres muestro que más veloz soy que cualquier instante.</a:t>
            </a:r>
          </a:p>
          <a:p>
            <a:r>
              <a:rPr lang="es-ES" dirty="0" smtClean="0"/>
              <a:t>-¿Y el cabello en los ojos?</a:t>
            </a:r>
          </a:p>
          <a:p>
            <a:r>
              <a:rPr lang="es-ES" dirty="0" smtClean="0"/>
              <a:t>-Asírmelo puede el que salga a mi encuentro.</a:t>
            </a:r>
          </a:p>
          <a:p>
            <a:r>
              <a:rPr lang="es-ES" dirty="0" smtClean="0"/>
              <a:t>-¿Y por qué lo de atrás está calvo?</a:t>
            </a:r>
          </a:p>
          <a:p>
            <a:r>
              <a:rPr lang="es-ES" dirty="0" smtClean="0"/>
              <a:t>-Una vez que he pasado con rápidos pies, nadie luego, aún deseándolo, puede</a:t>
            </a:r>
          </a:p>
          <a:p>
            <a:r>
              <a:rPr lang="es-ES" dirty="0" smtClean="0"/>
              <a:t>por detrás agarrarme.</a:t>
            </a:r>
          </a:p>
          <a:p>
            <a:r>
              <a:rPr lang="es-ES" dirty="0" smtClean="0"/>
              <a:t>-¿Y por qué te ha esculpido el artista?</a:t>
            </a:r>
          </a:p>
          <a:p>
            <a:r>
              <a:rPr lang="es-ES" dirty="0" smtClean="0"/>
              <a:t>-Me puso en el atrio como enseñanza, amigo, para todos vosotros.</a:t>
            </a:r>
          </a:p>
          <a:p>
            <a:endParaRPr lang="es-ES" dirty="0"/>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295400"/>
            <a:ext cx="8686800" cy="2438400"/>
          </a:xfrm>
        </p:spPr>
        <p:txBody>
          <a:bodyPr>
            <a:normAutofit/>
          </a:bodyPr>
          <a:lstStyle/>
          <a:p>
            <a:r>
              <a:rPr lang="es-ES" sz="2400" b="1" u="sng" dirty="0" smtClean="0"/>
              <a:t>Diferencias entre signos y conectivas </a:t>
            </a:r>
            <a:r>
              <a:rPr lang="es-ES" sz="2400" b="1" u="sng" dirty="0" err="1" smtClean="0"/>
              <a:t>sígnicas</a:t>
            </a:r>
            <a:endParaRPr lang="es-ES" sz="2400" b="1" u="sng" dirty="0" smtClean="0"/>
          </a:p>
          <a:p>
            <a:r>
              <a:rPr lang="es-ES" sz="2400" dirty="0" smtClean="0"/>
              <a:t>Las conectivas matemáticas actúan relacionando números o letras entre sí, en términos de adición, sustracción, etcétera, y dando importancia, en muchos casos, a la posición de los números con respecto a los signos que sirven de nexo para su más fácil lectura.</a:t>
            </a:r>
          </a:p>
          <a:p>
            <a:endParaRPr lang="es-ES" sz="2400" dirty="0" smtClean="0"/>
          </a:p>
          <a:p>
            <a:endParaRPr lang="es-ES" dirty="0"/>
          </a:p>
        </p:txBody>
      </p:sp>
      <p:graphicFrame>
        <p:nvGraphicFramePr>
          <p:cNvPr id="4" name="Content Placeholder 3"/>
          <p:cNvGraphicFramePr>
            <a:graphicFrameLocks/>
          </p:cNvGraphicFramePr>
          <p:nvPr/>
        </p:nvGraphicFramePr>
        <p:xfrm>
          <a:off x="304800" y="3733800"/>
          <a:ext cx="8686800" cy="2560320"/>
        </p:xfrm>
        <a:graphic>
          <a:graphicData uri="http://schemas.openxmlformats.org/drawingml/2006/table">
            <a:tbl>
              <a:tblPr firstRow="1" bandRow="1">
                <a:tableStyleId>{5C22544A-7EE6-4342-B048-85BDC9FD1C3A}</a:tableStyleId>
              </a:tblPr>
              <a:tblGrid>
                <a:gridCol w="4343400"/>
                <a:gridCol w="4343400"/>
              </a:tblGrid>
              <a:tr h="457200">
                <a:tc>
                  <a:txBody>
                    <a:bodyPr/>
                    <a:lstStyle/>
                    <a:p>
                      <a:r>
                        <a:rPr lang="es-GT" noProof="0" dirty="0" smtClean="0"/>
                        <a:t>Signos de </a:t>
                      </a:r>
                      <a:r>
                        <a:rPr lang="es-GT" noProof="0" dirty="0" err="1" smtClean="0"/>
                        <a:t>operacion</a:t>
                      </a:r>
                      <a:r>
                        <a:rPr lang="es-GT" noProof="0" dirty="0" smtClean="0"/>
                        <a:t> </a:t>
                      </a:r>
                      <a:r>
                        <a:rPr lang="es-GT" noProof="0" dirty="0" err="1" smtClean="0"/>
                        <a:t>matematicas</a:t>
                      </a:r>
                      <a:r>
                        <a:rPr lang="es-GT" noProof="0" dirty="0" smtClean="0"/>
                        <a:t> </a:t>
                      </a:r>
                      <a:endParaRPr lang="es-GT" noProof="0" dirty="0"/>
                    </a:p>
                  </a:txBody>
                  <a:tcPr/>
                </a:tc>
                <a:tc>
                  <a:txBody>
                    <a:bodyPr/>
                    <a:lstStyle/>
                    <a:p>
                      <a:r>
                        <a:rPr lang="en-US" dirty="0" smtClean="0"/>
                        <a:t>*, +, -, /, </a:t>
                      </a:r>
                      <a:endParaRPr lang="es-ES" dirty="0"/>
                    </a:p>
                  </a:txBody>
                  <a:tcPr/>
                </a:tc>
              </a:tr>
              <a:tr h="914400">
                <a:tc>
                  <a:txBody>
                    <a:bodyPr/>
                    <a:lstStyle/>
                    <a:p>
                      <a:r>
                        <a:rPr lang="es-GT" noProof="0" dirty="0" smtClean="0"/>
                        <a:t>Para</a:t>
                      </a:r>
                      <a:r>
                        <a:rPr lang="es-GT" baseline="0" noProof="0" dirty="0" smtClean="0"/>
                        <a:t> todo A, B que pertenecen a los números naturales.</a:t>
                      </a:r>
                    </a:p>
                    <a:p>
                      <a:r>
                        <a:rPr lang="es-GT" baseline="0" noProof="0" dirty="0" smtClean="0"/>
                        <a:t>A menos B será equivalente a B menos A si y solo si, A es igual a B</a:t>
                      </a:r>
                      <a:endParaRPr lang="es-GT" noProof="0" dirty="0"/>
                    </a:p>
                  </a:txBody>
                  <a:tcPr/>
                </a:tc>
                <a:tc>
                  <a:txBody>
                    <a:bodyPr/>
                    <a:lstStyle/>
                    <a:p>
                      <a:pPr>
                        <a:buFont typeface="Symbol"/>
                        <a:buChar char="&quot;"/>
                      </a:pPr>
                      <a:r>
                        <a:rPr lang="en-US" dirty="0" smtClean="0">
                          <a:sym typeface="Symbol"/>
                        </a:rPr>
                        <a:t>A,B  </a:t>
                      </a:r>
                      <a:r>
                        <a:rPr lang="en-US" dirty="0" smtClean="0">
                          <a:latin typeface="NSimSun"/>
                          <a:ea typeface="NSimSun"/>
                          <a:sym typeface="Symbol"/>
                        </a:rPr>
                        <a:t>Ｎ</a:t>
                      </a:r>
                    </a:p>
                    <a:p>
                      <a:pPr>
                        <a:buFont typeface="Symbol"/>
                        <a:buNone/>
                      </a:pPr>
                      <a:endParaRPr lang="en-US" dirty="0" smtClean="0"/>
                    </a:p>
                    <a:p>
                      <a:r>
                        <a:rPr lang="en-US" dirty="0" smtClean="0"/>
                        <a:t>A – B </a:t>
                      </a:r>
                      <a:r>
                        <a:rPr lang="en-US" baseline="0" dirty="0" smtClean="0"/>
                        <a:t> </a:t>
                      </a:r>
                      <a:r>
                        <a:rPr lang="en-US" baseline="0" dirty="0" smtClean="0">
                          <a:sym typeface="Symbol"/>
                        </a:rPr>
                        <a:t>  B – A   A=B</a:t>
                      </a:r>
                      <a:endParaRPr lang="es-ES" dirty="0"/>
                    </a:p>
                  </a:txBody>
                  <a:tcPr/>
                </a:tc>
              </a:tr>
              <a:tr h="914400">
                <a:tc>
                  <a:txBody>
                    <a:bodyPr/>
                    <a:lstStyle/>
                    <a:p>
                      <a:r>
                        <a:rPr lang="es-GT" noProof="0" dirty="0" smtClean="0"/>
                        <a:t>A es mayor</a:t>
                      </a:r>
                      <a:r>
                        <a:rPr lang="es-GT" baseline="0" noProof="0" dirty="0" smtClean="0"/>
                        <a:t> a B</a:t>
                      </a:r>
                      <a:endParaRPr lang="es-GT" noProof="0" dirty="0"/>
                    </a:p>
                  </a:txBody>
                  <a:tcPr/>
                </a:tc>
                <a:tc>
                  <a:txBody>
                    <a:bodyPr/>
                    <a:lstStyle/>
                    <a:p>
                      <a:r>
                        <a:rPr lang="en-US" dirty="0" smtClean="0"/>
                        <a:t>A </a:t>
                      </a:r>
                      <a:r>
                        <a:rPr lang="en-US" dirty="0" smtClean="0">
                          <a:sym typeface="Symbol"/>
                        </a:rPr>
                        <a:t> B</a:t>
                      </a:r>
                      <a:endParaRPr lang="es-ES" dirty="0"/>
                    </a:p>
                  </a:txBody>
                  <a:tcPr/>
                </a:tc>
              </a:tr>
            </a:tbl>
          </a:graphicData>
        </a:graphic>
      </p:graphicFrame>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295400"/>
            <a:ext cx="8686800" cy="1981200"/>
          </a:xfrm>
        </p:spPr>
        <p:txBody>
          <a:bodyPr>
            <a:normAutofit/>
          </a:bodyPr>
          <a:lstStyle/>
          <a:p>
            <a:r>
              <a:rPr lang="es-ES" sz="2400" dirty="0" smtClean="0"/>
              <a:t>Los signos, cuando pierden su significado por traslado cultural, suelen ser considerados como símbolos. Es el caso de los signos astrológicos que cumplían con una función precisa y que, con el transcurrir del tiempo, se fueron “cargando” con distintos contenidos culturales.</a:t>
            </a:r>
          </a:p>
        </p:txBody>
      </p:sp>
      <p:graphicFrame>
        <p:nvGraphicFramePr>
          <p:cNvPr id="4" name="Content Placeholder 3"/>
          <p:cNvGraphicFramePr>
            <a:graphicFrameLocks/>
          </p:cNvGraphicFramePr>
          <p:nvPr/>
        </p:nvGraphicFramePr>
        <p:xfrm>
          <a:off x="304800" y="3200400"/>
          <a:ext cx="8686800" cy="3581400"/>
        </p:xfrm>
        <a:graphic>
          <a:graphicData uri="http://schemas.openxmlformats.org/drawingml/2006/table">
            <a:tbl>
              <a:tblPr firstRow="1" bandRow="1">
                <a:tableStyleId>{5C22544A-7EE6-4342-B048-85BDC9FD1C3A}</a:tableStyleId>
              </a:tblPr>
              <a:tblGrid>
                <a:gridCol w="4343400"/>
                <a:gridCol w="4343400"/>
              </a:tblGrid>
              <a:tr h="2819400">
                <a:tc>
                  <a:txBody>
                    <a:bodyPr/>
                    <a:lstStyle/>
                    <a:p>
                      <a:endParaRPr lang="es-GT" noProof="0" dirty="0"/>
                    </a:p>
                  </a:txBody>
                  <a:tcPr/>
                </a:tc>
                <a:tc>
                  <a:txBody>
                    <a:bodyPr/>
                    <a:lstStyle/>
                    <a:p>
                      <a:endParaRPr lang="es-ES" dirty="0"/>
                    </a:p>
                  </a:txBody>
                  <a:tcPr/>
                </a:tc>
              </a:tr>
              <a:tr h="762000">
                <a:tc>
                  <a:txBody>
                    <a:bodyPr/>
                    <a:lstStyle/>
                    <a:p>
                      <a:r>
                        <a:rPr lang="es-GT" noProof="0" dirty="0" smtClean="0"/>
                        <a:t>Configuración</a:t>
                      </a:r>
                      <a:r>
                        <a:rPr lang="es-GT" baseline="0" noProof="0" dirty="0" smtClean="0"/>
                        <a:t> de signos zodiacales en el cielo nocturno</a:t>
                      </a:r>
                      <a:endParaRPr lang="es-GT" noProof="0" dirty="0"/>
                    </a:p>
                  </a:txBody>
                  <a:tcPr/>
                </a:tc>
                <a:tc>
                  <a:txBody>
                    <a:bodyPr/>
                    <a:lstStyle/>
                    <a:p>
                      <a:pPr>
                        <a:buFont typeface="Symbol"/>
                        <a:buNone/>
                      </a:pPr>
                      <a:r>
                        <a:rPr lang="es-ES" noProof="0" dirty="0" smtClean="0"/>
                        <a:t>Signos zodiacales estilizados,</a:t>
                      </a:r>
                      <a:r>
                        <a:rPr lang="es-ES" baseline="0" noProof="0" dirty="0" smtClean="0"/>
                        <a:t> por épocas y diversidad cultural.</a:t>
                      </a:r>
                      <a:endParaRPr lang="es-ES" noProof="0" dirty="0"/>
                    </a:p>
                  </a:txBody>
                  <a:tcPr/>
                </a:tc>
              </a:tr>
            </a:tbl>
          </a:graphicData>
        </a:graphic>
      </p:graphicFrame>
      <p:pic>
        <p:nvPicPr>
          <p:cNvPr id="5" name="Picture 4" descr="ᐈ Signos del zodiaco en ingles dibujos de stock, imágenes zodiaco |  descargar en Depositphotos®"/>
          <p:cNvPicPr/>
          <p:nvPr/>
        </p:nvPicPr>
        <p:blipFill>
          <a:blip r:embed="rId2" cstate="print"/>
          <a:srcRect/>
          <a:stretch>
            <a:fillRect/>
          </a:stretch>
        </p:blipFill>
        <p:spPr bwMode="auto">
          <a:xfrm>
            <a:off x="685800" y="3255654"/>
            <a:ext cx="3581400" cy="2687946"/>
          </a:xfrm>
          <a:prstGeom prst="rect">
            <a:avLst/>
          </a:prstGeom>
          <a:noFill/>
          <a:ln w="9525">
            <a:noFill/>
            <a:miter lim="800000"/>
            <a:headEnd/>
            <a:tailEnd/>
          </a:ln>
        </p:spPr>
      </p:pic>
      <p:pic>
        <p:nvPicPr>
          <p:cNvPr id="6" name="Picture 5" descr="De dónde surgen los signos del zodiaco? | Noticias | teleSUR"/>
          <p:cNvPicPr/>
          <p:nvPr/>
        </p:nvPicPr>
        <p:blipFill>
          <a:blip r:embed="rId3" cstate="print"/>
          <a:srcRect/>
          <a:stretch>
            <a:fillRect/>
          </a:stretch>
        </p:blipFill>
        <p:spPr bwMode="auto">
          <a:xfrm>
            <a:off x="5029200" y="3276600"/>
            <a:ext cx="3657600" cy="2717789"/>
          </a:xfrm>
          <a:prstGeom prst="rect">
            <a:avLst/>
          </a:prstGeom>
          <a:noFill/>
          <a:ln w="9525">
            <a:noFill/>
            <a:miter lim="800000"/>
            <a:headEnd/>
            <a:tailEnd/>
          </a:ln>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143000"/>
            <a:ext cx="8686800" cy="2667000"/>
          </a:xfrm>
        </p:spPr>
        <p:txBody>
          <a:bodyPr>
            <a:normAutofit/>
          </a:bodyPr>
          <a:lstStyle/>
          <a:p>
            <a:pPr algn="just"/>
            <a:r>
              <a:rPr lang="es-ES" sz="2400" dirty="0" smtClean="0">
                <a:solidFill>
                  <a:schemeClr val="dk1"/>
                </a:solidFill>
              </a:rPr>
              <a:t>Desde luego que a los símbolos se los ha convertido, a menudo, también en signos; esto es observable en el triángulo, que se ha convertido con facilidad en signo de fuego para numerosas culturas. La acción de forma del símbolo a menudo permite ese tipo de traslado y es así que adquiere significado psíquico para diferentes pueblos o individuos, aun cuando no hayan estado en contacto entre sí.</a:t>
            </a:r>
          </a:p>
          <a:p>
            <a:endParaRPr lang="es-ES" dirty="0"/>
          </a:p>
        </p:txBody>
      </p:sp>
      <p:graphicFrame>
        <p:nvGraphicFramePr>
          <p:cNvPr id="4" name="Content Placeholder 3"/>
          <p:cNvGraphicFramePr>
            <a:graphicFrameLocks/>
          </p:cNvGraphicFramePr>
          <p:nvPr/>
        </p:nvGraphicFramePr>
        <p:xfrm>
          <a:off x="304800" y="3810001"/>
          <a:ext cx="8686800" cy="2975405"/>
        </p:xfrm>
        <a:graphic>
          <a:graphicData uri="http://schemas.openxmlformats.org/drawingml/2006/table">
            <a:tbl>
              <a:tblPr firstRow="1" bandRow="1">
                <a:tableStyleId>{5C22544A-7EE6-4342-B048-85BDC9FD1C3A}</a:tableStyleId>
              </a:tblPr>
              <a:tblGrid>
                <a:gridCol w="4343400"/>
                <a:gridCol w="4343400"/>
              </a:tblGrid>
              <a:tr h="1794714">
                <a:tc rowSpan="2">
                  <a:txBody>
                    <a:bodyPr/>
                    <a:lstStyle/>
                    <a:p>
                      <a:r>
                        <a:rPr lang="es-GT" b="1" i="1" noProof="0" dirty="0" smtClean="0"/>
                        <a:t>Todos los</a:t>
                      </a:r>
                      <a:r>
                        <a:rPr lang="es-GT" b="1" i="1" baseline="0" noProof="0" dirty="0" smtClean="0"/>
                        <a:t> elementos que componen la imagen (f</a:t>
                      </a:r>
                      <a:r>
                        <a:rPr lang="es-GT" b="1" i="1" noProof="0" dirty="0" smtClean="0"/>
                        <a:t>orma triangular</a:t>
                      </a:r>
                      <a:r>
                        <a:rPr lang="es-GT" b="1" i="1" baseline="0" noProof="0" dirty="0" smtClean="0"/>
                        <a:t> relacionada con la </a:t>
                      </a:r>
                      <a:r>
                        <a:rPr lang="es-GT" b="1" i="1" baseline="0" noProof="0" dirty="0" err="1" smtClean="0"/>
                        <a:t>piramide</a:t>
                      </a:r>
                      <a:r>
                        <a:rPr lang="es-GT" b="1" i="1" baseline="0" noProof="0" dirty="0" smtClean="0"/>
                        <a:t> palabra que deriva de pira Fuego</a:t>
                      </a:r>
                      <a:r>
                        <a:rPr lang="es-GT" b="1" i="1" noProof="0" dirty="0" smtClean="0"/>
                        <a:t>, color</a:t>
                      </a:r>
                      <a:r>
                        <a:rPr lang="es-GT" b="1" i="1" baseline="0" noProof="0" dirty="0" smtClean="0"/>
                        <a:t>  resaltante y visible a gran distancia, elemento que llama de fuego comprensible por la experiencia al encender una fogata),</a:t>
                      </a:r>
                      <a:endParaRPr lang="es-GT" b="1" i="1" noProof="0" dirty="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s-ES" dirty="0"/>
                    </a:p>
                  </a:txBody>
                  <a:tcPr/>
                </a:tc>
              </a:tr>
              <a:tr h="415085">
                <a:tc vMerge="1">
                  <a:txBody>
                    <a:bodyPr/>
                    <a:lstStyle/>
                    <a:p>
                      <a:endParaRPr lang="es-ES" dirty="0"/>
                    </a:p>
                  </a:txBody>
                  <a:tcPr/>
                </a:tc>
                <a:tc>
                  <a:txBody>
                    <a:bodyPr/>
                    <a:lstStyle/>
                    <a:p>
                      <a:pPr algn="ctr"/>
                      <a:r>
                        <a:rPr lang="es-GT" noProof="0" dirty="0" smtClean="0"/>
                        <a:t>Triangulo de fuego</a:t>
                      </a:r>
                      <a:endParaRPr lang="es-GT" noProof="0" dirty="0"/>
                    </a:p>
                  </a:txBody>
                  <a:tcPr/>
                </a:tc>
              </a:tr>
            </a:tbl>
          </a:graphicData>
        </a:graphic>
      </p:graphicFrame>
      <p:pic>
        <p:nvPicPr>
          <p:cNvPr id="5" name="Picture 4"/>
          <p:cNvPicPr/>
          <p:nvPr/>
        </p:nvPicPr>
        <p:blipFill>
          <a:blip r:embed="rId2" cstate="print"/>
          <a:srcRect l="12081" t="2500" r="15343" b="7500"/>
          <a:stretch>
            <a:fillRect/>
          </a:stretch>
        </p:blipFill>
        <p:spPr bwMode="auto">
          <a:xfrm>
            <a:off x="5410200" y="3849028"/>
            <a:ext cx="2819400" cy="2475571"/>
          </a:xfrm>
          <a:prstGeom prst="rect">
            <a:avLst/>
          </a:prstGeom>
          <a:noFill/>
          <a:ln w="9525">
            <a:noFill/>
            <a:miter lim="800000"/>
            <a:headEnd/>
            <a:tailEnd/>
          </a:ln>
        </p:spPr>
      </p:pic>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554163"/>
            <a:ext cx="8686800" cy="1341437"/>
          </a:xfrm>
        </p:spPr>
        <p:txBody>
          <a:bodyPr>
            <a:normAutofit/>
          </a:bodyPr>
          <a:lstStyle/>
          <a:p>
            <a:r>
              <a:rPr lang="es-ES" sz="2500" b="1" u="sng" dirty="0" smtClean="0"/>
              <a:t>La función </a:t>
            </a:r>
            <a:r>
              <a:rPr lang="es-ES" sz="2500" b="1" u="sng" dirty="0" err="1" smtClean="0"/>
              <a:t>sígnica</a:t>
            </a:r>
            <a:r>
              <a:rPr lang="es-ES" sz="2500" b="1" u="sng" dirty="0" smtClean="0"/>
              <a:t> de símbolos y alegorías</a:t>
            </a:r>
            <a:endParaRPr lang="es-ES" sz="2500" dirty="0" smtClean="0"/>
          </a:p>
          <a:p>
            <a:r>
              <a:rPr lang="es-ES" sz="2500" dirty="0" smtClean="0"/>
              <a:t>Cuando a un símbolo se le da valor convencional y se lo toma en sentido operativo, es convertido en signo.</a:t>
            </a:r>
            <a:endParaRPr lang="es-ES" sz="2500" dirty="0"/>
          </a:p>
        </p:txBody>
      </p:sp>
      <p:graphicFrame>
        <p:nvGraphicFramePr>
          <p:cNvPr id="4" name="Content Placeholder 3"/>
          <p:cNvGraphicFramePr>
            <a:graphicFrameLocks/>
          </p:cNvGraphicFramePr>
          <p:nvPr/>
        </p:nvGraphicFramePr>
        <p:xfrm>
          <a:off x="304800" y="2971800"/>
          <a:ext cx="8686800" cy="3505200"/>
        </p:xfrm>
        <a:graphic>
          <a:graphicData uri="http://schemas.openxmlformats.org/drawingml/2006/table">
            <a:tbl>
              <a:tblPr firstRow="1" bandRow="1">
                <a:tableStyleId>{5C22544A-7EE6-4342-B048-85BDC9FD1C3A}</a:tableStyleId>
              </a:tblPr>
              <a:tblGrid>
                <a:gridCol w="3886200"/>
                <a:gridCol w="4800600"/>
              </a:tblGrid>
              <a:tr h="3505200">
                <a:tc>
                  <a:txBody>
                    <a:bodyPr/>
                    <a:lstStyle/>
                    <a:p>
                      <a:pPr algn="just"/>
                      <a:endParaRPr kumimoji="0" lang="es-ES" sz="1800" b="1" kern="1200" dirty="0" smtClean="0">
                        <a:solidFill>
                          <a:schemeClr val="lt1"/>
                        </a:solidFill>
                        <a:latin typeface="+mn-lt"/>
                        <a:ea typeface="+mn-ea"/>
                        <a:cs typeface="+mn-cs"/>
                      </a:endParaRPr>
                    </a:p>
                    <a:p>
                      <a:pPr algn="just"/>
                      <a:endParaRPr kumimoji="0" lang="es-ES" sz="1800" b="1" kern="1200" dirty="0" smtClean="0">
                        <a:solidFill>
                          <a:schemeClr val="lt1"/>
                        </a:solidFill>
                        <a:latin typeface="+mn-lt"/>
                        <a:ea typeface="+mn-ea"/>
                        <a:cs typeface="+mn-cs"/>
                      </a:endParaRPr>
                    </a:p>
                    <a:p>
                      <a:pPr algn="just"/>
                      <a:r>
                        <a:rPr kumimoji="0" lang="es-ES" sz="1800" b="1" kern="1200" dirty="0" smtClean="0">
                          <a:solidFill>
                            <a:schemeClr val="lt1"/>
                          </a:solidFill>
                          <a:latin typeface="+mn-lt"/>
                          <a:ea typeface="+mn-ea"/>
                          <a:cs typeface="+mn-cs"/>
                        </a:rPr>
                        <a:t>Ejemplos: en cartografía y en estadística, los círculos, cuadrados, triángulos, etcétera, pueden representar áreas o valores, permitiendo, de acuerdo a su número y tema, visualizar magnitudes o establecer comparaciones entre ellas.</a:t>
                      </a:r>
                      <a:endParaRPr lang="es-ES" dirty="0"/>
                    </a:p>
                  </a:txBody>
                  <a:tcPr/>
                </a:tc>
                <a:tc>
                  <a:txBody>
                    <a:bodyPr/>
                    <a:lstStyle/>
                    <a:p>
                      <a:endParaRPr lang="es-ES" dirty="0"/>
                    </a:p>
                  </a:txBody>
                  <a:tcPr/>
                </a:tc>
              </a:tr>
            </a:tbl>
          </a:graphicData>
        </a:graphic>
      </p:graphicFrame>
      <p:pic>
        <p:nvPicPr>
          <p:cNvPr id="5" name="Picture 4" descr="3. La representación de la Tierra"/>
          <p:cNvPicPr/>
          <p:nvPr/>
        </p:nvPicPr>
        <p:blipFill>
          <a:blip r:embed="rId2" cstate="print"/>
          <a:srcRect l="11489" t="5682"/>
          <a:stretch>
            <a:fillRect/>
          </a:stretch>
        </p:blipFill>
        <p:spPr bwMode="auto">
          <a:xfrm>
            <a:off x="4724400" y="3048000"/>
            <a:ext cx="3657600" cy="3411925"/>
          </a:xfrm>
          <a:prstGeom prst="rect">
            <a:avLst/>
          </a:prstGeom>
          <a:noFill/>
          <a:ln w="9525">
            <a:noFill/>
            <a:miter lim="800000"/>
            <a:headEnd/>
            <a:tailEnd/>
          </a:ln>
        </p:spPr>
      </p:pic>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graphicFrame>
        <p:nvGraphicFramePr>
          <p:cNvPr id="4" name="Content Placeholder 3"/>
          <p:cNvGraphicFramePr>
            <a:graphicFrameLocks/>
          </p:cNvGraphicFramePr>
          <p:nvPr/>
        </p:nvGraphicFramePr>
        <p:xfrm>
          <a:off x="304800" y="1524000"/>
          <a:ext cx="8686800" cy="5029200"/>
        </p:xfrm>
        <a:graphic>
          <a:graphicData uri="http://schemas.openxmlformats.org/drawingml/2006/table">
            <a:tbl>
              <a:tblPr firstRow="1" bandRow="1">
                <a:tableStyleId>{5C22544A-7EE6-4342-B048-85BDC9FD1C3A}</a:tableStyleId>
              </a:tblPr>
              <a:tblGrid>
                <a:gridCol w="3657600"/>
                <a:gridCol w="5029200"/>
              </a:tblGrid>
              <a:tr h="5029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800" b="1" kern="1200" dirty="0" smtClean="0">
                          <a:solidFill>
                            <a:schemeClr val="lt1"/>
                          </a:solidFill>
                          <a:latin typeface="+mn-lt"/>
                          <a:ea typeface="+mn-ea"/>
                          <a:cs typeface="+mn-cs"/>
                        </a:rPr>
                        <a:t>En algunas corrientes de psicología social, el triángulo representa al hombre y el círculo a la mujer; las relaciones estables están representadas por líneas rectas que las unen y las inestables aparecen como ritmos de curvas; la búsqueda, como recta con punta de flecha dirigida hacia uno u otro lado, según el caso; el rechazo, como línea recta de puntos con terminación en flecha, etcétera. Todo un grupo humano puede representarse en su relaciones de símbolos convertidos en signos y conectivas </a:t>
                      </a:r>
                      <a:r>
                        <a:rPr kumimoji="0" lang="es-ES" sz="1800" b="1" kern="1200" dirty="0" err="1" smtClean="0">
                          <a:solidFill>
                            <a:schemeClr val="lt1"/>
                          </a:solidFill>
                          <a:latin typeface="+mn-lt"/>
                          <a:ea typeface="+mn-ea"/>
                          <a:cs typeface="+mn-cs"/>
                        </a:rPr>
                        <a:t>sígnicas</a:t>
                      </a:r>
                      <a:endParaRPr kumimoji="0" lang="es-ES" sz="1800" b="1" kern="1200" dirty="0" smtClean="0">
                        <a:solidFill>
                          <a:schemeClr val="lt1"/>
                        </a:solidFill>
                        <a:latin typeface="+mn-lt"/>
                        <a:ea typeface="+mn-ea"/>
                        <a:cs typeface="+mn-cs"/>
                      </a:endParaRPr>
                    </a:p>
                    <a:p>
                      <a:endParaRPr lang="es-ES" dirty="0"/>
                    </a:p>
                  </a:txBody>
                  <a:tcPr/>
                </a:tc>
                <a:tc>
                  <a:txBody>
                    <a:bodyPr/>
                    <a:lstStyle/>
                    <a:p>
                      <a:endParaRPr lang="es-ES" dirty="0"/>
                    </a:p>
                  </a:txBody>
                  <a:tcPr/>
                </a:tc>
              </a:tr>
            </a:tbl>
          </a:graphicData>
        </a:graphic>
      </p:graphicFrame>
      <p:pic>
        <p:nvPicPr>
          <p:cNvPr id="5" name="Picture 4"/>
          <p:cNvPicPr/>
          <p:nvPr/>
        </p:nvPicPr>
        <p:blipFill>
          <a:blip r:embed="rId2" cstate="print"/>
          <a:srcRect/>
          <a:stretch>
            <a:fillRect/>
          </a:stretch>
        </p:blipFill>
        <p:spPr bwMode="auto">
          <a:xfrm>
            <a:off x="4115771" y="1981200"/>
            <a:ext cx="4799629" cy="4114800"/>
          </a:xfrm>
          <a:prstGeom prst="rect">
            <a:avLst/>
          </a:prstGeom>
          <a:noFill/>
          <a:ln w="9525">
            <a:noFill/>
            <a:miter lim="800000"/>
            <a:headEnd/>
            <a:tailEnd/>
          </a:ln>
        </p:spPr>
      </p:pic>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graphicFrame>
        <p:nvGraphicFramePr>
          <p:cNvPr id="4" name="Content Placeholder 3"/>
          <p:cNvGraphicFramePr>
            <a:graphicFrameLocks/>
          </p:cNvGraphicFramePr>
          <p:nvPr/>
        </p:nvGraphicFramePr>
        <p:xfrm>
          <a:off x="304800" y="1524000"/>
          <a:ext cx="8686800" cy="5029200"/>
        </p:xfrm>
        <a:graphic>
          <a:graphicData uri="http://schemas.openxmlformats.org/drawingml/2006/table">
            <a:tbl>
              <a:tblPr firstRow="1" bandRow="1">
                <a:tableStyleId>{5C22544A-7EE6-4342-B048-85BDC9FD1C3A}</a:tableStyleId>
              </a:tblPr>
              <a:tblGrid>
                <a:gridCol w="3657600"/>
                <a:gridCol w="5029200"/>
              </a:tblGrid>
              <a:tr h="5029200">
                <a:tc>
                  <a:txBody>
                    <a:bodyPr/>
                    <a:lstStyle/>
                    <a:p>
                      <a:pPr algn="just"/>
                      <a:r>
                        <a:rPr kumimoji="0" lang="es-ES" sz="1800" b="1" kern="1200" dirty="0" smtClean="0">
                          <a:solidFill>
                            <a:schemeClr val="lt1"/>
                          </a:solidFill>
                          <a:latin typeface="+mn-lt"/>
                          <a:ea typeface="+mn-ea"/>
                          <a:cs typeface="+mn-cs"/>
                        </a:rPr>
                        <a:t>Las alegorías cumplen muy frecuentemente con funciones </a:t>
                      </a:r>
                      <a:r>
                        <a:rPr kumimoji="0" lang="es-ES" sz="1800" b="1" kern="1200" dirty="0" err="1" smtClean="0">
                          <a:solidFill>
                            <a:schemeClr val="lt1"/>
                          </a:solidFill>
                          <a:latin typeface="+mn-lt"/>
                          <a:ea typeface="+mn-ea"/>
                          <a:cs typeface="+mn-cs"/>
                        </a:rPr>
                        <a:t>sígnicas</a:t>
                      </a:r>
                      <a:r>
                        <a:rPr kumimoji="0" lang="es-ES" sz="1800" b="1" kern="1200" dirty="0" smtClean="0">
                          <a:solidFill>
                            <a:schemeClr val="lt1"/>
                          </a:solidFill>
                          <a:latin typeface="+mn-lt"/>
                          <a:ea typeface="+mn-ea"/>
                          <a:cs typeface="+mn-cs"/>
                        </a:rPr>
                        <a:t>. </a:t>
                      </a:r>
                    </a:p>
                    <a:p>
                      <a:pPr algn="just"/>
                      <a:r>
                        <a:rPr kumimoji="0" lang="es-ES" sz="1800" b="1" kern="1200" dirty="0" smtClean="0">
                          <a:solidFill>
                            <a:schemeClr val="lt1"/>
                          </a:solidFill>
                          <a:latin typeface="+mn-lt"/>
                          <a:ea typeface="+mn-ea"/>
                          <a:cs typeface="+mn-cs"/>
                        </a:rPr>
                        <a:t> </a:t>
                      </a:r>
                    </a:p>
                    <a:p>
                      <a:pPr algn="just"/>
                      <a:r>
                        <a:rPr kumimoji="0" lang="es-ES" sz="1800" b="1" kern="1200" dirty="0" smtClean="0">
                          <a:solidFill>
                            <a:schemeClr val="lt1"/>
                          </a:solidFill>
                          <a:latin typeface="+mn-lt"/>
                          <a:ea typeface="+mn-ea"/>
                          <a:cs typeface="+mn-cs"/>
                        </a:rPr>
                        <a:t>El rayo, por ejemplo, puede representar la electricidad, y la imagen de un hombre, en actitud de caer fulminado, alegoriza la muerte. Cuando las dos alegorías (el rayo y la figura humana) aparecen en el mismo campo, se interpretan con facilidad: “electricidad, peligro de muerte”.</a:t>
                      </a:r>
                    </a:p>
                    <a:p>
                      <a:r>
                        <a:rPr kumimoji="0" lang="es-ES" sz="1800" b="1" kern="1200" dirty="0" smtClean="0">
                          <a:solidFill>
                            <a:schemeClr val="lt1"/>
                          </a:solidFill>
                          <a:latin typeface="+mn-lt"/>
                          <a:ea typeface="+mn-ea"/>
                          <a:cs typeface="+mn-cs"/>
                        </a:rPr>
                        <a:t> </a:t>
                      </a:r>
                    </a:p>
                    <a:p>
                      <a:r>
                        <a:rPr kumimoji="0" lang="es-ES" sz="1800" b="1" kern="1200" dirty="0" smtClean="0">
                          <a:solidFill>
                            <a:schemeClr val="lt1"/>
                          </a:solidFill>
                          <a:latin typeface="+mn-lt"/>
                          <a:ea typeface="+mn-ea"/>
                          <a:cs typeface="+mn-cs"/>
                        </a:rPr>
                        <a:t> </a:t>
                      </a:r>
                    </a:p>
                    <a:p>
                      <a:r>
                        <a:rPr kumimoji="0" lang="es-ES" sz="1800" b="1" kern="1200" dirty="0" smtClean="0">
                          <a:solidFill>
                            <a:schemeClr val="lt1"/>
                          </a:solidFill>
                          <a:latin typeface="+mn-lt"/>
                          <a:ea typeface="+mn-ea"/>
                          <a:cs typeface="+mn-cs"/>
                        </a:rPr>
                        <a:t> </a:t>
                      </a:r>
                    </a:p>
                    <a:p>
                      <a:pPr algn="r"/>
                      <a:r>
                        <a:rPr kumimoji="0" lang="es-ES" sz="1800" b="1" i="1" kern="1200" dirty="0" smtClean="0">
                          <a:solidFill>
                            <a:schemeClr val="lt1"/>
                          </a:solidFill>
                          <a:latin typeface="+mn-lt"/>
                          <a:ea typeface="+mn-ea"/>
                          <a:cs typeface="+mn-cs"/>
                        </a:rPr>
                        <a:t>“Electricidad-muerte”.</a:t>
                      </a:r>
                      <a:endParaRPr lang="es-ES" dirty="0"/>
                    </a:p>
                  </a:txBody>
                  <a:tcPr/>
                </a:tc>
                <a:tc>
                  <a:txBody>
                    <a:bodyPr/>
                    <a:lstStyle/>
                    <a:p>
                      <a:endParaRPr lang="es-ES" dirty="0"/>
                    </a:p>
                  </a:txBody>
                  <a:tcPr/>
                </a:tc>
              </a:tr>
            </a:tbl>
          </a:graphicData>
        </a:graphic>
      </p:graphicFrame>
      <p:pic>
        <p:nvPicPr>
          <p:cNvPr id="6" name="Picture 5"/>
          <p:cNvPicPr/>
          <p:nvPr/>
        </p:nvPicPr>
        <p:blipFill>
          <a:blip r:embed="rId2" cstate="print"/>
          <a:srcRect/>
          <a:stretch>
            <a:fillRect/>
          </a:stretch>
        </p:blipFill>
        <p:spPr bwMode="auto">
          <a:xfrm>
            <a:off x="4038600" y="1905000"/>
            <a:ext cx="4876800" cy="4447802"/>
          </a:xfrm>
          <a:prstGeom prst="rect">
            <a:avLst/>
          </a:prstGeom>
          <a:noFill/>
          <a:ln w="9525">
            <a:noFill/>
            <a:miter lim="800000"/>
            <a:headEnd/>
            <a:tailEnd/>
          </a:ln>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s-ES" dirty="0"/>
          </a:p>
        </p:txBody>
      </p:sp>
      <p:sp>
        <p:nvSpPr>
          <p:cNvPr id="3" name="Content Placeholder 2"/>
          <p:cNvSpPr>
            <a:spLocks noGrp="1"/>
          </p:cNvSpPr>
          <p:nvPr>
            <p:ph idx="1"/>
          </p:nvPr>
        </p:nvSpPr>
        <p:spPr>
          <a:xfrm>
            <a:off x="304800" y="1554163"/>
            <a:ext cx="8686800" cy="3246438"/>
          </a:xfrm>
        </p:spPr>
        <p:txBody>
          <a:bodyPr/>
          <a:lstStyle/>
          <a:p>
            <a:r>
              <a:rPr lang="en-US" dirty="0" smtClean="0"/>
              <a:t>Fin </a:t>
            </a:r>
            <a:r>
              <a:rPr lang="en-US" dirty="0" err="1" smtClean="0"/>
              <a:t>Signica</a:t>
            </a:r>
            <a:endParaRPr lang="es-ES" dirty="0"/>
          </a:p>
        </p:txBody>
      </p:sp>
      <p:graphicFrame>
        <p:nvGraphicFramePr>
          <p:cNvPr id="4" name="Content Placeholder 3"/>
          <p:cNvGraphicFramePr>
            <a:graphicFrameLocks/>
          </p:cNvGraphicFramePr>
          <p:nvPr/>
        </p:nvGraphicFramePr>
        <p:xfrm>
          <a:off x="304800" y="5257800"/>
          <a:ext cx="8686800" cy="1112837"/>
        </p:xfrm>
        <a:graphic>
          <a:graphicData uri="http://schemas.openxmlformats.org/drawingml/2006/table">
            <a:tbl>
              <a:tblPr firstRow="1" bandRow="1">
                <a:tableStyleId>{5C22544A-7EE6-4342-B048-85BDC9FD1C3A}</a:tableStyleId>
              </a:tblPr>
              <a:tblGrid>
                <a:gridCol w="4343400"/>
                <a:gridCol w="4343400"/>
              </a:tblGrid>
              <a:tr h="370840">
                <a:tc>
                  <a:txBody>
                    <a:bodyPr/>
                    <a:lstStyle/>
                    <a:p>
                      <a:endParaRPr lang="es-ES" dirty="0"/>
                    </a:p>
                  </a:txBody>
                  <a:tcPr/>
                </a:tc>
                <a:tc>
                  <a:txBody>
                    <a:bodyPr/>
                    <a:lstStyle/>
                    <a:p>
                      <a:endParaRPr lang="es-ES"/>
                    </a:p>
                  </a:txBody>
                  <a:tcPr/>
                </a:tc>
              </a:tr>
              <a:tr h="370840">
                <a:tc>
                  <a:txBody>
                    <a:bodyPr/>
                    <a:lstStyle/>
                    <a:p>
                      <a:endParaRPr lang="es-ES" dirty="0"/>
                    </a:p>
                  </a:txBody>
                  <a:tcPr/>
                </a:tc>
                <a:tc>
                  <a:txBody>
                    <a:bodyPr/>
                    <a:lstStyle/>
                    <a:p>
                      <a:endParaRPr lang="es-ES"/>
                    </a:p>
                  </a:txBody>
                  <a:tcPr/>
                </a:tc>
              </a:tr>
              <a:tr h="371157">
                <a:tc>
                  <a:txBody>
                    <a:bodyPr/>
                    <a:lstStyle/>
                    <a:p>
                      <a:endParaRPr lang="es-ES"/>
                    </a:p>
                  </a:txBody>
                  <a:tcPr/>
                </a:tc>
                <a:tc>
                  <a:txBody>
                    <a:bodyPr/>
                    <a:lstStyle/>
                    <a:p>
                      <a:endParaRPr lang="es-ES" dirty="0"/>
                    </a:p>
                  </a:txBody>
                  <a:tcPr/>
                </a:tc>
              </a:tr>
            </a:tbl>
          </a:graphicData>
        </a:graphic>
      </p:graphicFrame>
      <p:sp>
        <p:nvSpPr>
          <p:cNvPr id="5" name="Up Arrow 4"/>
          <p:cNvSpPr/>
          <p:nvPr/>
        </p:nvSpPr>
        <p:spPr>
          <a:xfrm>
            <a:off x="4724400" y="3352800"/>
            <a:ext cx="1676400" cy="160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IMPULSO</a:t>
            </a:r>
            <a:endParaRPr lang="es-ES" dirty="0"/>
          </a:p>
        </p:txBody>
      </p:sp>
      <p:sp>
        <p:nvSpPr>
          <p:cNvPr id="3" name="Content Placeholder 2"/>
          <p:cNvSpPr>
            <a:spLocks noGrp="1"/>
          </p:cNvSpPr>
          <p:nvPr>
            <p:ph idx="1"/>
          </p:nvPr>
        </p:nvSpPr>
        <p:spPr/>
        <p:txBody>
          <a:bodyPr>
            <a:normAutofit fontScale="92500" lnSpcReduction="10000"/>
          </a:bodyPr>
          <a:lstStyle/>
          <a:p>
            <a:pPr algn="just"/>
            <a:r>
              <a:rPr lang="es-ES" dirty="0" smtClean="0"/>
              <a:t>Denominamos impulsos a las señales que llegan a la conciencia desde los sentidos o desde la memoria y que se traducen como imágenes al ser trabajadas por las vías abstractivas o asociativas. Estos impulsos sufren numerosas traducciones y transformaciones, aun antes de ser formalizados como imágenes. La conciencia procesa esas estructuras de percepción o reminiscencia, a fin de elaborar respuestas eficaces en su trabajo de equilibrar los mundos interno y externo.</a:t>
            </a:r>
            <a:endParaRPr lang="es-ES" dirty="0"/>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smtClean="0"/>
              <a:t>Simbólica</a:t>
            </a:r>
            <a:endParaRPr lang="es-ES" dirty="0"/>
          </a:p>
        </p:txBody>
      </p:sp>
      <p:sp>
        <p:nvSpPr>
          <p:cNvPr id="3" name="Content Placeholder 2"/>
          <p:cNvSpPr>
            <a:spLocks noGrp="1"/>
          </p:cNvSpPr>
          <p:nvPr>
            <p:ph idx="1"/>
          </p:nvPr>
        </p:nvSpPr>
        <p:spPr>
          <a:xfrm>
            <a:off x="304800" y="1554162"/>
            <a:ext cx="8686800" cy="5075237"/>
          </a:xfrm>
        </p:spPr>
        <p:txBody>
          <a:bodyPr>
            <a:normAutofit lnSpcReduction="10000"/>
          </a:bodyPr>
          <a:lstStyle/>
          <a:p>
            <a:r>
              <a:rPr lang="es-ES" sz="2800" b="1" u="sng" dirty="0" smtClean="0"/>
              <a:t>Características del símbolo</a:t>
            </a:r>
          </a:p>
          <a:p>
            <a:pPr algn="just">
              <a:buNone/>
            </a:pPr>
            <a:endParaRPr lang="es-ES" sz="2800" b="1" u="sng" dirty="0" smtClean="0"/>
          </a:p>
          <a:p>
            <a:pPr algn="just"/>
            <a:r>
              <a:rPr lang="es-ES" sz="2800" dirty="0" smtClean="0"/>
              <a:t>El símbolo es centrípeto, sintético no asociativo, no </a:t>
            </a:r>
            <a:r>
              <a:rPr lang="es-ES" sz="2800" dirty="0" err="1" smtClean="0"/>
              <a:t>epocal</a:t>
            </a:r>
            <a:r>
              <a:rPr lang="es-ES" sz="2800" dirty="0" smtClean="0"/>
              <a:t> y no figurativo.</a:t>
            </a:r>
          </a:p>
          <a:p>
            <a:pPr algn="just"/>
            <a:endParaRPr lang="es-ES" sz="2800" dirty="0" smtClean="0"/>
          </a:p>
          <a:p>
            <a:pPr algn="just"/>
            <a:r>
              <a:rPr lang="es-ES" sz="2800" dirty="0" smtClean="0"/>
              <a:t>El símbolo en el espacio y como percepción visual nos hace reflexionar acerca del movimiento del ojo (considerando que lo que pasa en el ojo sucede, concomitantemente, en el psiquismo), y es por el movimiento del ojo por lo que vamos a determinar la movilidad interna de los registros psicológicos.</a:t>
            </a:r>
          </a:p>
          <a:p>
            <a:endParaRPr lang="en-US" dirty="0" smtClean="0"/>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smtClean="0"/>
              <a:t>Simbólica</a:t>
            </a:r>
            <a:endParaRPr lang="es-ES" dirty="0"/>
          </a:p>
        </p:txBody>
      </p:sp>
      <p:sp>
        <p:nvSpPr>
          <p:cNvPr id="3" name="Content Placeholder 2"/>
          <p:cNvSpPr>
            <a:spLocks noGrp="1"/>
          </p:cNvSpPr>
          <p:nvPr>
            <p:ph idx="1"/>
          </p:nvPr>
        </p:nvSpPr>
        <p:spPr>
          <a:xfrm>
            <a:off x="304800" y="1554162"/>
            <a:ext cx="8686800" cy="5075237"/>
          </a:xfrm>
        </p:spPr>
        <p:txBody>
          <a:bodyPr>
            <a:normAutofit fontScale="85000" lnSpcReduction="20000"/>
          </a:bodyPr>
          <a:lstStyle/>
          <a:p>
            <a:r>
              <a:rPr lang="es-ES" sz="2800" b="1" u="sng" dirty="0" smtClean="0"/>
              <a:t>Mecanismos de abstracción</a:t>
            </a:r>
          </a:p>
          <a:p>
            <a:pPr algn="just">
              <a:buNone/>
            </a:pPr>
            <a:endParaRPr lang="es-ES" sz="2800" b="1" u="sng" dirty="0" smtClean="0"/>
          </a:p>
          <a:p>
            <a:pPr algn="just"/>
            <a:r>
              <a:rPr lang="es-ES" sz="2800" dirty="0" smtClean="0"/>
              <a:t>Formar conceptos a partir de criterios de funciones de los objetos. </a:t>
            </a:r>
          </a:p>
          <a:p>
            <a:pPr algn="just"/>
            <a:r>
              <a:rPr lang="es-ES" sz="2800" dirty="0" smtClean="0"/>
              <a:t>Gracias a la sustracción de lo que es esencial en aquellos objetos, permiten describirlos solo en base a sus características mas generales, esta operación la llamamos formación de símbolos.</a:t>
            </a:r>
          </a:p>
          <a:p>
            <a:pPr algn="just"/>
            <a:r>
              <a:rPr lang="es-ES" sz="2800" dirty="0" smtClean="0"/>
              <a:t>Lo que caracteriza el mecanismo de abstracción  es sacar lo que es secundario y dejar lo esencial.</a:t>
            </a:r>
          </a:p>
          <a:p>
            <a:pPr algn="just"/>
            <a:endParaRPr lang="es-ES" sz="2800" dirty="0" smtClean="0"/>
          </a:p>
          <a:p>
            <a:pPr algn="just"/>
            <a:endParaRPr lang="es-ES" sz="2800" dirty="0" smtClean="0"/>
          </a:p>
          <a:p>
            <a:pPr algn="just"/>
            <a:r>
              <a:rPr lang="es-ES" sz="2800" dirty="0" smtClean="0"/>
              <a:t>Al SACAR lo que es secundario y que describe ACUMULACIONES, DISPERCIONES Y TRASLADOS DE ENERGIA.</a:t>
            </a:r>
          </a:p>
          <a:p>
            <a:endParaRPr lang="en-US" dirty="0" smtClean="0"/>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b="1" dirty="0" smtClean="0"/>
              <a:t>Simbólica</a:t>
            </a:r>
            <a:endParaRPr lang="es-ES" dirty="0"/>
          </a:p>
        </p:txBody>
      </p:sp>
      <p:sp>
        <p:nvSpPr>
          <p:cNvPr id="3" name="Content Placeholder 2"/>
          <p:cNvSpPr>
            <a:spLocks noGrp="1"/>
          </p:cNvSpPr>
          <p:nvPr>
            <p:ph idx="1"/>
          </p:nvPr>
        </p:nvSpPr>
        <p:spPr>
          <a:xfrm>
            <a:off x="304800" y="1554162"/>
            <a:ext cx="8686800" cy="5075237"/>
          </a:xfrm>
        </p:spPr>
        <p:txBody>
          <a:bodyPr>
            <a:normAutofit/>
          </a:bodyPr>
          <a:lstStyle/>
          <a:p>
            <a:r>
              <a:rPr lang="es-ES" sz="2800" b="1" u="sng" dirty="0" smtClean="0"/>
              <a:t>Características del símbolo</a:t>
            </a:r>
          </a:p>
          <a:p>
            <a:pPr algn="just">
              <a:buNone/>
            </a:pPr>
            <a:endParaRPr lang="es-ES" sz="2800" b="1" u="sng" dirty="0" smtClean="0"/>
          </a:p>
          <a:p>
            <a:endParaRPr lang="en-US" dirty="0" smtClean="0"/>
          </a:p>
        </p:txBody>
      </p:sp>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313237"/>
          </a:xfrm>
        </p:spPr>
        <p:txBody>
          <a:bodyPr>
            <a:normAutofit fontScale="92500" lnSpcReduction="20000"/>
          </a:bodyPr>
          <a:lstStyle/>
          <a:p>
            <a:pPr algn="just"/>
            <a:r>
              <a:rPr lang="en-US" b="1" u="sng" dirty="0" smtClean="0"/>
              <a:t>PUNTO</a:t>
            </a:r>
          </a:p>
          <a:p>
            <a:pPr algn="just"/>
            <a:endParaRPr lang="es-ES" dirty="0" smtClean="0"/>
          </a:p>
          <a:p>
            <a:pPr algn="just"/>
            <a:r>
              <a:rPr lang="es-ES" dirty="0" smtClean="0"/>
              <a:t>La visión de un punto sin referencia hace mover los ojos en todas las direcciones.</a:t>
            </a:r>
          </a:p>
          <a:p>
            <a:pPr algn="just"/>
            <a:endParaRPr lang="es-ES" dirty="0" smtClean="0"/>
          </a:p>
          <a:p>
            <a:pPr algn="just"/>
            <a:r>
              <a:rPr lang="es-ES" dirty="0" smtClean="0"/>
              <a:t>Al mirar un punto sin referencias, el ojo busca parámetros perceptuales para poder encuadrarlo</a:t>
            </a:r>
          </a:p>
        </p:txBody>
      </p:sp>
      <p:grpSp>
        <p:nvGrpSpPr>
          <p:cNvPr id="7" name="Group 6"/>
          <p:cNvGrpSpPr/>
          <p:nvPr/>
        </p:nvGrpSpPr>
        <p:grpSpPr>
          <a:xfrm>
            <a:off x="6172200" y="1600200"/>
            <a:ext cx="2819400" cy="2743200"/>
            <a:chOff x="6324600" y="1066800"/>
            <a:chExt cx="2819400" cy="2743200"/>
          </a:xfrm>
        </p:grpSpPr>
        <p:sp>
          <p:nvSpPr>
            <p:cNvPr id="5" name="Rectangle 4"/>
            <p:cNvSpPr/>
            <p:nvPr/>
          </p:nvSpPr>
          <p:spPr>
            <a:xfrm>
              <a:off x="6324600" y="1066800"/>
              <a:ext cx="2819400" cy="274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 name="Oval 5"/>
            <p:cNvSpPr/>
            <p:nvPr/>
          </p:nvSpPr>
          <p:spPr>
            <a:xfrm>
              <a:off x="7620000" y="2286000"/>
              <a:ext cx="3048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02 PERSONAL\OPERATIVA\Operativa\data\simboli\1-punto\03.jpg"/>
          <p:cNvPicPr>
            <a:picLocks noChangeAspect="1" noChangeArrowheads="1"/>
          </p:cNvPicPr>
          <p:nvPr/>
        </p:nvPicPr>
        <p:blipFill>
          <a:blip r:embed="rId2" cstate="print"/>
          <a:srcRect/>
          <a:stretch>
            <a:fillRect/>
          </a:stretch>
        </p:blipFill>
        <p:spPr bwMode="auto">
          <a:xfrm>
            <a:off x="0" y="-457199"/>
            <a:ext cx="9143999" cy="7315199"/>
          </a:xfrm>
          <a:prstGeom prst="rect">
            <a:avLst/>
          </a:prstGeom>
          <a:noFill/>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5" name="Oval 4"/>
          <p:cNvSpPr/>
          <p:nvPr/>
        </p:nvSpPr>
        <p:spPr>
          <a:xfrm>
            <a:off x="4343400" y="3124200"/>
            <a:ext cx="2286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napshot of the Jewel Box cluster with the ESO VLT.jpg"/>
          <p:cNvPicPr>
            <a:picLocks noChangeAspect="1" noChangeArrowheads="1"/>
          </p:cNvPicPr>
          <p:nvPr/>
        </p:nvPicPr>
        <p:blipFill>
          <a:blip r:embed="rId2" cstate="print"/>
          <a:srcRect/>
          <a:stretch>
            <a:fillRect/>
          </a:stretch>
        </p:blipFill>
        <p:spPr bwMode="auto">
          <a:xfrm>
            <a:off x="-304800" y="-3665538"/>
            <a:ext cx="10497293" cy="10523538"/>
          </a:xfrm>
          <a:prstGeom prst="rect">
            <a:avLst/>
          </a:prstGeom>
          <a:noFill/>
        </p:spPr>
      </p:pic>
    </p:spTree>
  </p:cSld>
  <p:clrMapOvr>
    <a:masterClrMapping/>
  </p:clrMapOvr>
  <p:transition>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fontScale="92500"/>
          </a:bodyPr>
          <a:lstStyle/>
          <a:p>
            <a:pPr algn="just"/>
            <a:r>
              <a:rPr lang="en-US" b="1" u="sng" dirty="0" smtClean="0"/>
              <a:t>LINEAS HORZONTAL Y VERTICAL</a:t>
            </a:r>
          </a:p>
          <a:p>
            <a:pPr algn="just"/>
            <a:endParaRPr lang="es-ES" dirty="0" smtClean="0"/>
          </a:p>
          <a:p>
            <a:pPr algn="just"/>
            <a:r>
              <a:rPr lang="es-ES" dirty="0" smtClean="0"/>
              <a:t>De manera que así como el ojo puede desplazarse fácilmente por una línea horizontal, en el caso de la vertical se encuentran mas dificultades y, a medida que la línea va subiendo, mayores limitaciones en su seguimiento.</a:t>
            </a:r>
          </a:p>
          <a:p>
            <a:endParaRPr lang="es-ES" dirty="0" smtClean="0"/>
          </a:p>
        </p:txBody>
      </p:sp>
      <p:grpSp>
        <p:nvGrpSpPr>
          <p:cNvPr id="8" name="Group 7"/>
          <p:cNvGrpSpPr/>
          <p:nvPr/>
        </p:nvGrpSpPr>
        <p:grpSpPr>
          <a:xfrm>
            <a:off x="6563922" y="1600200"/>
            <a:ext cx="2122878" cy="2209800"/>
            <a:chOff x="6563922" y="1600200"/>
            <a:chExt cx="2122878" cy="2209800"/>
          </a:xfrm>
        </p:grpSpPr>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7" name="Parallelogram 6"/>
            <p:cNvSpPr/>
            <p:nvPr/>
          </p:nvSpPr>
          <p:spPr>
            <a:xfrm rot="16200000">
              <a:off x="6639039" y="2744148"/>
              <a:ext cx="1964274" cy="57377"/>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grpSp>
      <p:grpSp>
        <p:nvGrpSpPr>
          <p:cNvPr id="9" name="Group 8"/>
          <p:cNvGrpSpPr/>
          <p:nvPr/>
        </p:nvGrpSpPr>
        <p:grpSpPr>
          <a:xfrm rot="5400000">
            <a:off x="6629400" y="4191000"/>
            <a:ext cx="2122878" cy="2209800"/>
            <a:chOff x="6563922" y="1600200"/>
            <a:chExt cx="2122878" cy="2209800"/>
          </a:xfrm>
        </p:grpSpPr>
        <p:sp>
          <p:nvSpPr>
            <p:cNvPr id="10" name="Rectangle 9"/>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1" name="Parallelogram 10"/>
            <p:cNvSpPr/>
            <p:nvPr/>
          </p:nvSpPr>
          <p:spPr>
            <a:xfrm rot="16200000">
              <a:off x="6639039" y="2744148"/>
              <a:ext cx="1964274" cy="57377"/>
            </a:xfrm>
            <a:prstGeom prst="parallelogra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gr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hp\Downloads\OPERATIVA\salar-de-uyuni-bolivia.jpg"/>
          <p:cNvPicPr>
            <a:picLocks noChangeAspect="1" noChangeArrowheads="1"/>
          </p:cNvPicPr>
          <p:nvPr/>
        </p:nvPicPr>
        <p:blipFill>
          <a:blip r:embed="rId2" cstate="print"/>
          <a:srcRect/>
          <a:stretch>
            <a:fillRect/>
          </a:stretch>
        </p:blipFill>
        <p:spPr bwMode="auto">
          <a:xfrm>
            <a:off x="-1295400" y="0"/>
            <a:ext cx="12192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D:\002 PERSONAL\OPERATIVA\Operativa\data\simboli\2-linea\03.jpg"/>
          <p:cNvPicPr>
            <a:picLocks noChangeAspect="1" noChangeArrowheads="1"/>
          </p:cNvPicPr>
          <p:nvPr/>
        </p:nvPicPr>
        <p:blipFill>
          <a:blip r:embed="rId2" cstate="print"/>
          <a:srcRect/>
          <a:stretch>
            <a:fillRect/>
          </a:stretch>
        </p:blipFill>
        <p:spPr bwMode="auto">
          <a:xfrm>
            <a:off x="-990600" y="0"/>
            <a:ext cx="11430000" cy="6858000"/>
          </a:xfrm>
          <a:prstGeom prst="rect">
            <a:avLst/>
          </a:prstGeom>
          <a:noFill/>
        </p:spPr>
      </p:pic>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smtClean="0"/>
              <a:t>Esquema de la conciencia</a:t>
            </a:r>
            <a:endParaRPr lang="es-E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8953" y="1524000"/>
            <a:ext cx="5423647" cy="479546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580835" y="2333625"/>
            <a:ext cx="3563165" cy="254317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obelisco, washington, cielo, pilar, piedra, señal, vista de ángulo bajo,  arquitectura, estructura construida, nube - cielo | Pxfuel"/>
          <p:cNvPicPr>
            <a:picLocks noChangeAspect="1" noChangeArrowheads="1"/>
          </p:cNvPicPr>
          <p:nvPr/>
        </p:nvPicPr>
        <p:blipFill>
          <a:blip r:embed="rId2" cstate="print"/>
          <a:srcRect/>
          <a:stretch>
            <a:fillRect/>
          </a:stretch>
        </p:blipFill>
        <p:spPr bwMode="auto">
          <a:xfrm>
            <a:off x="2438400" y="0"/>
            <a:ext cx="5144913" cy="6858000"/>
          </a:xfrm>
          <a:prstGeom prst="rect">
            <a:avLst/>
          </a:prstGeom>
          <a:noFill/>
        </p:spPr>
      </p:pic>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avesía, camino, caatinga, brasil, recto, línea amarilla, carretera,  símbolo, transporte, señalización vial | Pxfuel"/>
          <p:cNvPicPr>
            <a:picLocks noChangeAspect="1" noChangeArrowheads="1"/>
          </p:cNvPicPr>
          <p:nvPr/>
        </p:nvPicPr>
        <p:blipFill>
          <a:blip r:embed="rId2" cstate="print"/>
          <a:srcRect/>
          <a:stretch>
            <a:fillRect/>
          </a:stretch>
        </p:blipFill>
        <p:spPr bwMode="auto">
          <a:xfrm>
            <a:off x="-381000" y="37786"/>
            <a:ext cx="10224700" cy="6820213"/>
          </a:xfrm>
          <a:prstGeom prst="rect">
            <a:avLst/>
          </a:prstGeom>
          <a:noFill/>
        </p:spPr>
      </p:pic>
    </p:spTree>
  </p:cSld>
  <p:clrMapOvr>
    <a:masterClrMapping/>
  </p:clrMapOvr>
  <p:transition>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a:bodyPr>
          <a:lstStyle/>
          <a:p>
            <a:pPr algn="just"/>
            <a:r>
              <a:rPr lang="en-US" b="1" u="sng" dirty="0" smtClean="0"/>
              <a:t>DOS LINEAS SE CRUZAN</a:t>
            </a:r>
          </a:p>
          <a:p>
            <a:pPr algn="just"/>
            <a:endParaRPr lang="es-ES" dirty="0" smtClean="0"/>
          </a:p>
          <a:p>
            <a:r>
              <a:rPr lang="es-ES" dirty="0" smtClean="0"/>
              <a:t>Cuando dos líneas se cruzan el ojo se dirige hacia el centro y queda encuadrado.</a:t>
            </a:r>
          </a:p>
          <a:p>
            <a:pPr>
              <a:buNone/>
            </a:pPr>
            <a:endParaRPr lang="es-ES" dirty="0" smtClean="0"/>
          </a:p>
        </p:txBody>
      </p:sp>
      <p:grpSp>
        <p:nvGrpSpPr>
          <p:cNvPr id="12" name="Group 11"/>
          <p:cNvGrpSpPr/>
          <p:nvPr/>
        </p:nvGrpSpPr>
        <p:grpSpPr>
          <a:xfrm>
            <a:off x="6563922" y="1600200"/>
            <a:ext cx="2122878" cy="2209800"/>
            <a:chOff x="6563922" y="1600200"/>
            <a:chExt cx="2122878" cy="2209800"/>
          </a:xfrm>
        </p:grpSpPr>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7" name="Parallelogram 6"/>
            <p:cNvSpPr/>
            <p:nvPr/>
          </p:nvSpPr>
          <p:spPr>
            <a:xfrm rot="16200000">
              <a:off x="6639039" y="2744148"/>
              <a:ext cx="1964274" cy="57377"/>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sp>
          <p:nvSpPr>
            <p:cNvPr id="11" name="Parallelogram 10"/>
            <p:cNvSpPr/>
            <p:nvPr/>
          </p:nvSpPr>
          <p:spPr>
            <a:xfrm>
              <a:off x="6629400" y="2743200"/>
              <a:ext cx="1964274" cy="57377"/>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grpSp>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eodolito хаштаг в Twitter"/>
          <p:cNvPicPr>
            <a:picLocks noChangeAspect="1" noChangeArrowheads="1"/>
          </p:cNvPicPr>
          <p:nvPr/>
        </p:nvPicPr>
        <p:blipFill>
          <a:blip r:embed="rId2" cstate="print"/>
          <a:srcRect/>
          <a:stretch>
            <a:fillRect/>
          </a:stretch>
        </p:blipFill>
        <p:spPr bwMode="auto">
          <a:xfrm>
            <a:off x="1752600" y="0"/>
            <a:ext cx="5697855" cy="6858000"/>
          </a:xfrm>
          <a:prstGeom prst="rect">
            <a:avLst/>
          </a:prstGeom>
          <a:noFill/>
        </p:spPr>
      </p:pic>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D:\002 PERSONAL\OPERATIVA\Operativa\data\simboli\3-croce\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D:\002 PERSONAL\OPERATIVA\Operativa\data\simboli\3-croce\06.jpg"/>
          <p:cNvPicPr>
            <a:picLocks noChangeAspect="1" noChangeArrowheads="1"/>
          </p:cNvPicPr>
          <p:nvPr/>
        </p:nvPicPr>
        <p:blipFill>
          <a:blip r:embed="rId2" cstate="print"/>
          <a:srcRect/>
          <a:stretch>
            <a:fillRect/>
          </a:stretch>
        </p:blipFill>
        <p:spPr bwMode="auto">
          <a:xfrm>
            <a:off x="-400049" y="0"/>
            <a:ext cx="9944099" cy="6858000"/>
          </a:xfrm>
          <a:prstGeom prst="rect">
            <a:avLst/>
          </a:prstGeom>
          <a:noFill/>
        </p:spPr>
      </p:pic>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a:bodyPr>
          <a:lstStyle/>
          <a:p>
            <a:pPr algn="just"/>
            <a:r>
              <a:rPr lang="en-US" b="1" u="sng" dirty="0" smtClean="0"/>
              <a:t>CURVA</a:t>
            </a:r>
          </a:p>
          <a:p>
            <a:pPr algn="just"/>
            <a:endParaRPr lang="en-US" b="1" u="sng" dirty="0" smtClean="0"/>
          </a:p>
          <a:p>
            <a:pPr algn="just"/>
            <a:r>
              <a:rPr lang="es-ES" dirty="0" smtClean="0"/>
              <a:t>La curva lleva al ojo a incluir espacio, provocando la sensación de límite entre lo interno y lo externo, deslizando la mirada hacia lo incluido en el arco.</a:t>
            </a:r>
          </a:p>
          <a:p>
            <a:pPr algn="just"/>
            <a:endParaRPr lang="es-ES" dirty="0" smtClean="0"/>
          </a:p>
        </p:txBody>
      </p:sp>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8" name="Arc 7"/>
          <p:cNvSpPr/>
          <p:nvPr/>
        </p:nvSpPr>
        <p:spPr>
          <a:xfrm>
            <a:off x="6781800" y="2209800"/>
            <a:ext cx="1676400" cy="1371600"/>
          </a:xfrm>
          <a:prstGeom prst="arc">
            <a:avLst>
              <a:gd name="adj1" fmla="val 10642327"/>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002 PERSONAL\OPERATIVA\Operativa\data\simboli\4-curva\05.jpg"/>
          <p:cNvPicPr>
            <a:picLocks noChangeAspect="1" noChangeArrowheads="1"/>
          </p:cNvPicPr>
          <p:nvPr/>
        </p:nvPicPr>
        <p:blipFill>
          <a:blip r:embed="rId2" cstate="print"/>
          <a:srcRect/>
          <a:stretch>
            <a:fillRect/>
          </a:stretch>
        </p:blipFill>
        <p:spPr bwMode="auto">
          <a:xfrm>
            <a:off x="0" y="-1"/>
            <a:ext cx="9144000" cy="6862289"/>
          </a:xfrm>
          <a:prstGeom prst="rect">
            <a:avLst/>
          </a:prstGeom>
          <a:noFill/>
        </p:spPr>
      </p:pic>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002 PERSONAL\OPERATIVA\Operativa\data\simboli\4-curva\09.jpg"/>
          <p:cNvPicPr>
            <a:picLocks noChangeAspect="1" noChangeArrowheads="1"/>
          </p:cNvPicPr>
          <p:nvPr/>
        </p:nvPicPr>
        <p:blipFill>
          <a:blip r:embed="rId2" cstate="print"/>
          <a:srcRect/>
          <a:stretch>
            <a:fillRect/>
          </a:stretch>
        </p:blipFill>
        <p:spPr bwMode="auto">
          <a:xfrm>
            <a:off x="0" y="0"/>
            <a:ext cx="9944100" cy="6858000"/>
          </a:xfrm>
          <a:prstGeom prst="rect">
            <a:avLst/>
          </a:prstGeom>
          <a:noFill/>
        </p:spPr>
      </p:pic>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p\Downloads\OPERATIVA\20150521_052501.jpg"/>
          <p:cNvPicPr>
            <a:picLocks noChangeAspect="1" noChangeArrowheads="1"/>
          </p:cNvPicPr>
          <p:nvPr/>
        </p:nvPicPr>
        <p:blipFill>
          <a:blip r:embed="rId2" cstate="print"/>
          <a:srcRect b="30000"/>
          <a:stretch>
            <a:fillRect/>
          </a:stretch>
        </p:blipFill>
        <p:spPr bwMode="auto">
          <a:xfrm>
            <a:off x="957943" y="0"/>
            <a:ext cx="7347857" cy="6858000"/>
          </a:xfrm>
          <a:prstGeom prst="rect">
            <a:avLst/>
          </a:prstGeom>
          <a:noFill/>
        </p:spPr>
      </p:pic>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Vías abstractivas y asociativas</a:t>
            </a:r>
            <a:endParaRPr lang="es-ES" dirty="0"/>
          </a:p>
        </p:txBody>
      </p:sp>
      <p:sp>
        <p:nvSpPr>
          <p:cNvPr id="3" name="Content Placeholder 2"/>
          <p:cNvSpPr>
            <a:spLocks noGrp="1"/>
          </p:cNvSpPr>
          <p:nvPr>
            <p:ph idx="1"/>
          </p:nvPr>
        </p:nvSpPr>
        <p:spPr/>
        <p:txBody>
          <a:bodyPr>
            <a:normAutofit fontScale="55000" lnSpcReduction="20000"/>
          </a:bodyPr>
          <a:lstStyle/>
          <a:p>
            <a:pPr algn="just"/>
            <a:r>
              <a:rPr lang="es-ES" dirty="0" smtClean="0"/>
              <a:t>Vamos a considerar ahora los impulsos provenientes de sentidos o de memoria y que dan lugar a un mundo de contingencias , estableciendo sus leyes más generales, acción que contribuirá posteriormente a la comprensión de la mecánica de la traducción de impulsos.</a:t>
            </a:r>
          </a:p>
          <a:p>
            <a:pPr algn="just">
              <a:buNone/>
            </a:pPr>
            <a:endParaRPr lang="es-ES" dirty="0" smtClean="0"/>
          </a:p>
          <a:p>
            <a:pPr algn="just"/>
            <a:r>
              <a:rPr lang="es-ES" dirty="0" smtClean="0"/>
              <a:t>Tomaremos a los impulsos en cuanto ya producidos en conciencia de modo característico, luego de haber seguido vías o canales particulares.</a:t>
            </a:r>
          </a:p>
          <a:p>
            <a:pPr algn="just"/>
            <a:endParaRPr lang="es-ES" dirty="0" smtClean="0"/>
          </a:p>
          <a:p>
            <a:pPr algn="just"/>
            <a:r>
              <a:rPr lang="es-ES" dirty="0" smtClean="0"/>
              <a:t>Todo impulso que llega a conciencia puede llegar a ella traducido, deformado o transformado; conciencia, una vez tomado este impulso, puede abrir distintos canales, por lo que opera sobre dicho impulso una nueva transformación y esta nueva transformación efectuada convierte a ese impulso -que ha salido de alguna de las </a:t>
            </a:r>
            <a:r>
              <a:rPr lang="es-ES" dirty="0" err="1" smtClean="0"/>
              <a:t>vias</a:t>
            </a:r>
            <a:r>
              <a:rPr lang="es-ES" dirty="0" smtClean="0"/>
              <a:t>- en una imagen que va a realizar un complicado sistema de operaciones.</a:t>
            </a:r>
          </a:p>
          <a:p>
            <a:pPr algn="just">
              <a:buNone/>
            </a:pPr>
            <a:endParaRPr lang="es-ES" dirty="0" smtClean="0"/>
          </a:p>
          <a:p>
            <a:pPr algn="just"/>
            <a:r>
              <a:rPr lang="es-ES" dirty="0" smtClean="0"/>
              <a:t>Estos impulsos, al acceder a la conciencia, se van a estructurar de un modo particular, dependiendo esa estructuración del nivel de trabajo en que se halle la conciencia en esos momentos.</a:t>
            </a:r>
            <a:endParaRPr lang="es-ES" dirty="0"/>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a:bodyPr>
          <a:lstStyle/>
          <a:p>
            <a:pPr algn="just"/>
            <a:r>
              <a:rPr lang="en-US" b="1" u="sng" dirty="0" smtClean="0"/>
              <a:t>DOS LINEAS CURVA SE CRUZAN</a:t>
            </a:r>
          </a:p>
          <a:p>
            <a:pPr algn="just"/>
            <a:endParaRPr lang="en-US" b="1" u="sng" dirty="0" smtClean="0"/>
          </a:p>
          <a:p>
            <a:pPr algn="just"/>
            <a:r>
              <a:rPr lang="es-ES" dirty="0" smtClean="0"/>
              <a:t>El cruce de curvas fija al ojo haciendo surgir nuevamente el punto.</a:t>
            </a:r>
          </a:p>
        </p:txBody>
      </p:sp>
      <p:grpSp>
        <p:nvGrpSpPr>
          <p:cNvPr id="7" name="Group 6"/>
          <p:cNvGrpSpPr/>
          <p:nvPr/>
        </p:nvGrpSpPr>
        <p:grpSpPr>
          <a:xfrm>
            <a:off x="6563922" y="1600200"/>
            <a:ext cx="2191566" cy="2286000"/>
            <a:chOff x="6563922" y="1600200"/>
            <a:chExt cx="2191566" cy="2286000"/>
          </a:xfrm>
        </p:grpSpPr>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8" name="Arc 7"/>
            <p:cNvSpPr/>
            <p:nvPr/>
          </p:nvSpPr>
          <p:spPr>
            <a:xfrm>
              <a:off x="6781800" y="2514600"/>
              <a:ext cx="1676400" cy="1371600"/>
            </a:xfrm>
            <a:prstGeom prst="arc">
              <a:avLst>
                <a:gd name="adj1" fmla="val 10642327"/>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 name="Arc 5"/>
            <p:cNvSpPr/>
            <p:nvPr/>
          </p:nvSpPr>
          <p:spPr>
            <a:xfrm rot="18806757">
              <a:off x="7231488" y="2223156"/>
              <a:ext cx="1676400" cy="1371600"/>
            </a:xfrm>
            <a:prstGeom prst="arc">
              <a:avLst>
                <a:gd name="adj1" fmla="val 10642327"/>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02 PERSONAL\OPERATIVA\Operativa\data\simboli\5-incrociocurve\03.jpg"/>
          <p:cNvPicPr>
            <a:picLocks noChangeAspect="1" noChangeArrowheads="1"/>
          </p:cNvPicPr>
          <p:nvPr/>
        </p:nvPicPr>
        <p:blipFill>
          <a:blip r:embed="rId2" cstate="print"/>
          <a:srcRect/>
          <a:stretch>
            <a:fillRect/>
          </a:stretch>
        </p:blipFill>
        <p:spPr bwMode="auto">
          <a:xfrm>
            <a:off x="1295400" y="0"/>
            <a:ext cx="6858000" cy="6858000"/>
          </a:xfrm>
          <a:prstGeom prst="rect">
            <a:avLst/>
          </a:prstGeom>
          <a:noFill/>
        </p:spPr>
      </p:pic>
    </p:spTree>
  </p:cSld>
  <p:clrMapOvr>
    <a:masterClrMapping/>
  </p:clrMapOvr>
  <p:transition>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gnificado de Símbolo de infinito (∞) (Qué es, Concepto y Definición) -  Significados"/>
          <p:cNvPicPr>
            <a:picLocks noChangeAspect="1" noChangeArrowheads="1"/>
          </p:cNvPicPr>
          <p:nvPr/>
        </p:nvPicPr>
        <p:blipFill>
          <a:blip r:embed="rId2" cstate="print"/>
          <a:srcRect/>
          <a:stretch>
            <a:fillRect/>
          </a:stretch>
        </p:blipFill>
        <p:spPr bwMode="auto">
          <a:xfrm>
            <a:off x="381000" y="1295400"/>
            <a:ext cx="8572500" cy="4286250"/>
          </a:xfrm>
          <a:prstGeom prst="rect">
            <a:avLst/>
          </a:prstGeom>
          <a:noFill/>
        </p:spPr>
      </p:pic>
    </p:spTree>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002 PERSONAL\OPERATIVA\Operativa\data\simboli\5-incrociocurve\04.jpg"/>
          <p:cNvPicPr>
            <a:picLocks noChangeAspect="1" noChangeArrowheads="1"/>
          </p:cNvPicPr>
          <p:nvPr/>
        </p:nvPicPr>
        <p:blipFill>
          <a:blip r:embed="rId2" cstate="print"/>
          <a:srcRect/>
          <a:stretch>
            <a:fillRect/>
          </a:stretch>
        </p:blipFill>
        <p:spPr bwMode="auto">
          <a:xfrm>
            <a:off x="1905000" y="-11379"/>
            <a:ext cx="5942013" cy="6869379"/>
          </a:xfrm>
          <a:prstGeom prst="rect">
            <a:avLst/>
          </a:prstGeom>
          <a:noFill/>
        </p:spPr>
      </p:pic>
    </p:spTree>
  </p:cSld>
  <p:clrMapOvr>
    <a:masterClrMapping/>
  </p:clrMapOvr>
  <p:transition>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lnSpcReduction="10000"/>
          </a:bodyPr>
          <a:lstStyle/>
          <a:p>
            <a:pPr algn="just"/>
            <a:r>
              <a:rPr lang="en-US" b="1" u="sng" dirty="0" smtClean="0"/>
              <a:t>CRUCE DE CURVA Y LINEA RECTA</a:t>
            </a:r>
          </a:p>
          <a:p>
            <a:pPr algn="just"/>
            <a:endParaRPr lang="es-ES" dirty="0" smtClean="0"/>
          </a:p>
          <a:p>
            <a:r>
              <a:rPr lang="es-ES" dirty="0" smtClean="0"/>
              <a:t>Al entrecruzarse curvas y rectas se fija el punto central y se rompe el aislamiento entre los espacios incluidos y excluidos en el arco. Este caso comunica al ojo con espacios diferentes.</a:t>
            </a:r>
            <a:endParaRPr lang="es-ES" dirty="0"/>
          </a:p>
        </p:txBody>
      </p:sp>
      <p:grpSp>
        <p:nvGrpSpPr>
          <p:cNvPr id="9" name="Group 8"/>
          <p:cNvGrpSpPr/>
          <p:nvPr/>
        </p:nvGrpSpPr>
        <p:grpSpPr>
          <a:xfrm>
            <a:off x="6563922" y="1600200"/>
            <a:ext cx="2122878" cy="2362200"/>
            <a:chOff x="6563922" y="1600200"/>
            <a:chExt cx="2122878" cy="2362200"/>
          </a:xfrm>
        </p:grpSpPr>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7" name="Parallelogram 6"/>
            <p:cNvSpPr/>
            <p:nvPr/>
          </p:nvSpPr>
          <p:spPr>
            <a:xfrm rot="16200000">
              <a:off x="6639039" y="2744148"/>
              <a:ext cx="1964274" cy="57377"/>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sp>
          <p:nvSpPr>
            <p:cNvPr id="8" name="Arc 7"/>
            <p:cNvSpPr/>
            <p:nvPr/>
          </p:nvSpPr>
          <p:spPr>
            <a:xfrm>
              <a:off x="6781800" y="2590800"/>
              <a:ext cx="1676400" cy="1371600"/>
            </a:xfrm>
            <a:prstGeom prst="arc">
              <a:avLst>
                <a:gd name="adj1" fmla="val 10642327"/>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002 PERSONAL\OPERATIVA\Operativa\data\simboli\6-curvaretta\07.jpg"/>
          <p:cNvPicPr>
            <a:picLocks noChangeAspect="1" noChangeArrowheads="1"/>
          </p:cNvPicPr>
          <p:nvPr/>
        </p:nvPicPr>
        <p:blipFill>
          <a:blip r:embed="rId2" cstate="print"/>
          <a:srcRect/>
          <a:stretch>
            <a:fillRect/>
          </a:stretch>
        </p:blipFill>
        <p:spPr bwMode="auto">
          <a:xfrm>
            <a:off x="-529589" y="0"/>
            <a:ext cx="9944099"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D:\002 PERSONAL\OPERATIVA\Operativa\data\simboli\6-curvaretta\04.jpg"/>
          <p:cNvPicPr>
            <a:picLocks noChangeAspect="1" noChangeArrowheads="1"/>
          </p:cNvPicPr>
          <p:nvPr/>
        </p:nvPicPr>
        <p:blipFill>
          <a:blip r:embed="rId2" cstate="print"/>
          <a:srcRect/>
          <a:stretch>
            <a:fillRect/>
          </a:stretch>
        </p:blipFill>
        <p:spPr bwMode="auto">
          <a:xfrm>
            <a:off x="0" y="228600"/>
            <a:ext cx="9432294" cy="6400800"/>
          </a:xfrm>
          <a:prstGeom prst="rect">
            <a:avLst/>
          </a:prstGeom>
          <a:noFill/>
        </p:spPr>
      </p:pic>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hp\Downloads\OPERATIVA\a7dd436dc8c81cd4b4234f5589549aa4.jpg"/>
          <p:cNvPicPr>
            <a:picLocks noChangeAspect="1" noChangeArrowheads="1"/>
          </p:cNvPicPr>
          <p:nvPr/>
        </p:nvPicPr>
        <p:blipFill>
          <a:blip r:embed="rId2" cstate="print"/>
          <a:srcRect b="34652"/>
          <a:stretch>
            <a:fillRect/>
          </a:stretch>
        </p:blipFill>
        <p:spPr bwMode="auto">
          <a:xfrm>
            <a:off x="1080827" y="0"/>
            <a:ext cx="6996373" cy="6858000"/>
          </a:xfrm>
          <a:prstGeom prst="rect">
            <a:avLst/>
          </a:prstGeom>
          <a:noFill/>
        </p:spPr>
      </p:pic>
    </p:spTree>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Users\hp\Downloads\OPERATIVA\IMG_2660.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a:bodyPr>
          <a:lstStyle/>
          <a:p>
            <a:pPr algn="just"/>
            <a:r>
              <a:rPr lang="en-US" b="1" u="sng" dirty="0" smtClean="0"/>
              <a:t>CRUCE DE CURVA Y LINEA RECTA</a:t>
            </a:r>
          </a:p>
          <a:p>
            <a:pPr algn="just"/>
            <a:endParaRPr lang="es-ES" dirty="0" smtClean="0"/>
          </a:p>
          <a:p>
            <a:r>
              <a:rPr lang="es-ES" dirty="0" smtClean="0"/>
              <a:t>Las rectas quebradas rompen la inercia del desplazamiento del ojo y exigen un aumento de la tensión en el mirar </a:t>
            </a:r>
          </a:p>
          <a:p>
            <a:r>
              <a:rPr lang="es-ES" dirty="0" smtClean="0"/>
              <a:t>Igual sucede con los arcos </a:t>
            </a:r>
            <a:r>
              <a:rPr lang="es-ES" dirty="0" err="1" smtClean="0"/>
              <a:t>discontínuos</a:t>
            </a:r>
            <a:r>
              <a:rPr lang="es-ES" dirty="0" smtClean="0"/>
              <a:t>. </a:t>
            </a:r>
            <a:endParaRPr lang="es-ES" dirty="0"/>
          </a:p>
        </p:txBody>
      </p:sp>
      <p:grpSp>
        <p:nvGrpSpPr>
          <p:cNvPr id="14" name="Group 13"/>
          <p:cNvGrpSpPr/>
          <p:nvPr/>
        </p:nvGrpSpPr>
        <p:grpSpPr>
          <a:xfrm>
            <a:off x="6563922" y="1600200"/>
            <a:ext cx="2122878" cy="2209800"/>
            <a:chOff x="6563922" y="1600200"/>
            <a:chExt cx="2122878" cy="2209800"/>
          </a:xfrm>
        </p:grpSpPr>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7" name="Parallelogram 6"/>
            <p:cNvSpPr/>
            <p:nvPr/>
          </p:nvSpPr>
          <p:spPr>
            <a:xfrm rot="16200000">
              <a:off x="6174476" y="2471156"/>
              <a:ext cx="1565168" cy="45719"/>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sp>
          <p:nvSpPr>
            <p:cNvPr id="13" name="Parallelogram 12"/>
            <p:cNvSpPr/>
            <p:nvPr/>
          </p:nvSpPr>
          <p:spPr>
            <a:xfrm>
              <a:off x="6969232" y="3230881"/>
              <a:ext cx="1565168" cy="45719"/>
            </a:xfrm>
            <a:prstGeom prst="parallelogram">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ysClr val="windowText" lastClr="000000"/>
                </a:solidFill>
              </a:endParaRPr>
            </a:p>
          </p:txBody>
        </p:sp>
      </p:grpSp>
      <p:grpSp>
        <p:nvGrpSpPr>
          <p:cNvPr id="17" name="Group 16"/>
          <p:cNvGrpSpPr/>
          <p:nvPr/>
        </p:nvGrpSpPr>
        <p:grpSpPr>
          <a:xfrm>
            <a:off x="6553199" y="4198256"/>
            <a:ext cx="2131799" cy="2202544"/>
            <a:chOff x="6553199" y="4198256"/>
            <a:chExt cx="2131799" cy="2202544"/>
          </a:xfrm>
        </p:grpSpPr>
        <p:sp>
          <p:nvSpPr>
            <p:cNvPr id="10" name="Rectangle 9"/>
            <p:cNvSpPr/>
            <p:nvPr/>
          </p:nvSpPr>
          <p:spPr>
            <a:xfrm>
              <a:off x="6553199" y="4198256"/>
              <a:ext cx="2131799" cy="2202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2" name="Arc 11"/>
            <p:cNvSpPr/>
            <p:nvPr/>
          </p:nvSpPr>
          <p:spPr>
            <a:xfrm rot="2169771">
              <a:off x="6718015" y="4519475"/>
              <a:ext cx="1062906" cy="938767"/>
            </a:xfrm>
            <a:prstGeom prst="arc">
              <a:avLst>
                <a:gd name="adj1" fmla="val 10642327"/>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Arc 14"/>
            <p:cNvSpPr/>
            <p:nvPr/>
          </p:nvSpPr>
          <p:spPr>
            <a:xfrm rot="13958770">
              <a:off x="7543999" y="5085610"/>
              <a:ext cx="1072733" cy="1106380"/>
            </a:xfrm>
            <a:prstGeom prst="arc">
              <a:avLst>
                <a:gd name="adj1" fmla="val 10747385"/>
                <a:gd name="adj2" fmla="val 2097226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p:txBody>
          <a:bodyPr>
            <a:normAutofit fontScale="85000" lnSpcReduction="20000"/>
          </a:bodyPr>
          <a:lstStyle/>
          <a:p>
            <a:r>
              <a:rPr lang="es-ES" b="1" dirty="0" smtClean="0"/>
              <a:t>CARACTERISTICAS</a:t>
            </a:r>
          </a:p>
          <a:p>
            <a:r>
              <a:rPr lang="es-ES" dirty="0" smtClean="0"/>
              <a:t>El signo es convencional, operativo, asociativo, a veces figurativo, a veces no figurativo.</a:t>
            </a:r>
          </a:p>
          <a:p>
            <a:endParaRPr lang="es-ES" dirty="0" smtClean="0"/>
          </a:p>
          <a:p>
            <a:r>
              <a:rPr lang="es-ES" dirty="0" smtClean="0"/>
              <a:t>En el momento en que dos seres se relacionan en virtud de la codificación de un sistema </a:t>
            </a:r>
            <a:r>
              <a:rPr lang="es-ES" dirty="0" err="1" smtClean="0"/>
              <a:t>sígnico</a:t>
            </a:r>
            <a:r>
              <a:rPr lang="es-ES" dirty="0" smtClean="0"/>
              <a:t> de interpretación elemental, surgen ya los rudimentos del lenguaje.</a:t>
            </a:r>
          </a:p>
          <a:p>
            <a:endParaRPr lang="es-ES" dirty="0" smtClean="0"/>
          </a:p>
          <a:p>
            <a:r>
              <a:rPr lang="es-ES" dirty="0" smtClean="0"/>
              <a:t>El signo cumple con la necesidad de comunicación y este sistema se va elaborando y </a:t>
            </a:r>
            <a:r>
              <a:rPr lang="es-ES" dirty="0" err="1" smtClean="0"/>
              <a:t>complejificando</a:t>
            </a:r>
            <a:r>
              <a:rPr lang="es-ES" dirty="0" smtClean="0"/>
              <a:t> hasta llegar a lenguajes fijos.</a:t>
            </a:r>
          </a:p>
          <a:p>
            <a:endParaRPr lang="es-ES" dirty="0"/>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hp\Downloads\OPERATIVA\IMG-20160620-WA0004.jpg"/>
          <p:cNvPicPr>
            <a:picLocks noChangeAspect="1" noChangeArrowheads="1"/>
          </p:cNvPicPr>
          <p:nvPr/>
        </p:nvPicPr>
        <p:blipFill>
          <a:blip r:embed="rId2" cstate="print"/>
          <a:srcRect/>
          <a:stretch>
            <a:fillRect/>
          </a:stretch>
        </p:blipFill>
        <p:spPr bwMode="auto">
          <a:xfrm>
            <a:off x="2209800" y="0"/>
            <a:ext cx="5143500" cy="6858000"/>
          </a:xfrm>
          <a:prstGeom prst="rect">
            <a:avLst/>
          </a:prstGeom>
          <a:noFill/>
        </p:spPr>
      </p:pic>
    </p:spTree>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002 PERSONAL\OPERATIVA\Operativa\data\simboli\7-angolo\03.jpg"/>
          <p:cNvPicPr>
            <a:picLocks noChangeAspect="1" noChangeArrowheads="1"/>
          </p:cNvPicPr>
          <p:nvPr/>
        </p:nvPicPr>
        <p:blipFill>
          <a:blip r:embed="rId2" cstate="print"/>
          <a:srcRect/>
          <a:stretch>
            <a:fillRect/>
          </a:stretch>
        </p:blipFill>
        <p:spPr bwMode="auto">
          <a:xfrm>
            <a:off x="-533400" y="0"/>
            <a:ext cx="10268663" cy="6858000"/>
          </a:xfrm>
          <a:prstGeom prst="rect">
            <a:avLst/>
          </a:prstGeom>
          <a:noFill/>
        </p:spPr>
      </p:pic>
    </p:spTree>
  </p:cSld>
  <p:clrMapOvr>
    <a:masterClrMapping/>
  </p:clrMapOvr>
  <p:transition>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C:\Users\hp\Downloads\OPERATIVA\transfagarasan (1).JPEG"/>
          <p:cNvPicPr>
            <a:picLocks noChangeAspect="1" noChangeArrowheads="1"/>
          </p:cNvPicPr>
          <p:nvPr/>
        </p:nvPicPr>
        <p:blipFill>
          <a:blip r:embed="rId2" cstate="print"/>
          <a:srcRect/>
          <a:stretch>
            <a:fillRect/>
          </a:stretch>
        </p:blipFill>
        <p:spPr bwMode="auto">
          <a:xfrm>
            <a:off x="0" y="507650"/>
            <a:ext cx="9144000" cy="6085488"/>
          </a:xfrm>
          <a:prstGeom prst="rect">
            <a:avLst/>
          </a:prstGeom>
          <a:noFill/>
        </p:spPr>
      </p:pic>
    </p:spTree>
  </p:cSld>
  <p:clrMapOvr>
    <a:masterClrMapping/>
  </p:clrMapOvr>
  <p:transition>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hp\Downloads\OPERATIVA\images.jpg"/>
          <p:cNvPicPr>
            <a:picLocks noChangeAspect="1" noChangeArrowheads="1"/>
          </p:cNvPicPr>
          <p:nvPr/>
        </p:nvPicPr>
        <p:blipFill>
          <a:blip r:embed="rId2" cstate="print"/>
          <a:srcRect/>
          <a:stretch>
            <a:fillRect/>
          </a:stretch>
        </p:blipFill>
        <p:spPr bwMode="auto">
          <a:xfrm>
            <a:off x="0" y="1295400"/>
            <a:ext cx="9131301" cy="4565651"/>
          </a:xfrm>
          <a:prstGeom prst="rect">
            <a:avLst/>
          </a:prstGeom>
          <a:noFill/>
        </p:spPr>
      </p:pic>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fontScale="85000" lnSpcReduction="10000"/>
          </a:bodyPr>
          <a:lstStyle/>
          <a:p>
            <a:pPr algn="just"/>
            <a:r>
              <a:rPr lang="en-US" b="1" u="sng" dirty="0" smtClean="0"/>
              <a:t>REPETICION DE SEGMENTOS IGUALES</a:t>
            </a:r>
          </a:p>
          <a:p>
            <a:r>
              <a:rPr lang="es-ES" dirty="0" smtClean="0"/>
              <a:t>La repetición de segmentos iguales de </a:t>
            </a:r>
            <a:r>
              <a:rPr lang="es-ES" dirty="0" err="1" smtClean="0"/>
              <a:t>lineas</a:t>
            </a:r>
            <a:r>
              <a:rPr lang="es-ES" dirty="0" smtClean="0"/>
              <a:t> rectas o curvas continuas colocan de nuevo el movimiento del ojo en un sistema de inercia. Pues disminuye la tensión del acto de mirar produciéndose distensión y el placer del ritmo.</a:t>
            </a:r>
          </a:p>
          <a:p>
            <a:r>
              <a:rPr lang="es-ES" dirty="0" smtClean="0"/>
              <a:t>Numerosos casos basados en este principio se reflejan, sobre todo, en la música y la ornamentación.</a:t>
            </a:r>
          </a:p>
          <a:p>
            <a:pPr algn="just">
              <a:buNone/>
            </a:pPr>
            <a:endParaRPr lang="es-ES" dirty="0" smtClean="0"/>
          </a:p>
        </p:txBody>
      </p:sp>
      <p:sp>
        <p:nvSpPr>
          <p:cNvPr id="5" name="Rectangle 4"/>
          <p:cNvSpPr/>
          <p:nvPr/>
        </p:nvSpPr>
        <p:spPr>
          <a:xfrm>
            <a:off x="6563922" y="1600200"/>
            <a:ext cx="2122878"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nvGrpSpPr>
          <p:cNvPr id="6" name="Group 16"/>
          <p:cNvGrpSpPr/>
          <p:nvPr/>
        </p:nvGrpSpPr>
        <p:grpSpPr>
          <a:xfrm>
            <a:off x="6553199" y="4198256"/>
            <a:ext cx="2131799" cy="2202544"/>
            <a:chOff x="6553199" y="4198256"/>
            <a:chExt cx="2131799" cy="2202544"/>
          </a:xfrm>
        </p:grpSpPr>
        <p:sp>
          <p:nvSpPr>
            <p:cNvPr id="10" name="Rectangle 9"/>
            <p:cNvSpPr/>
            <p:nvPr/>
          </p:nvSpPr>
          <p:spPr>
            <a:xfrm>
              <a:off x="6553199" y="4198256"/>
              <a:ext cx="2131799" cy="2202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2" name="Arc 11"/>
            <p:cNvSpPr/>
            <p:nvPr/>
          </p:nvSpPr>
          <p:spPr>
            <a:xfrm>
              <a:off x="6629400" y="4876800"/>
              <a:ext cx="609600" cy="609600"/>
            </a:xfrm>
            <a:prstGeom prst="arc">
              <a:avLst>
                <a:gd name="adj1" fmla="val 10642327"/>
                <a:gd name="adj2" fmla="val 13893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14" name="Arc 13"/>
          <p:cNvSpPr/>
          <p:nvPr/>
        </p:nvSpPr>
        <p:spPr>
          <a:xfrm>
            <a:off x="7900236" y="4876800"/>
            <a:ext cx="634164" cy="609600"/>
          </a:xfrm>
          <a:prstGeom prst="arc">
            <a:avLst>
              <a:gd name="adj1" fmla="val 10642327"/>
              <a:gd name="adj2" fmla="val 13893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rc 15"/>
          <p:cNvSpPr/>
          <p:nvPr/>
        </p:nvSpPr>
        <p:spPr>
          <a:xfrm rot="10952100">
            <a:off x="7252803" y="4861932"/>
            <a:ext cx="658193" cy="638740"/>
          </a:xfrm>
          <a:prstGeom prst="arc">
            <a:avLst>
              <a:gd name="adj1" fmla="val 10642327"/>
              <a:gd name="adj2" fmla="val 138932"/>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8" name="Straight Connector 17"/>
          <p:cNvCxnSpPr/>
          <p:nvPr/>
        </p:nvCxnSpPr>
        <p:spPr>
          <a:xfrm flipV="1">
            <a:off x="6705600" y="2514600"/>
            <a:ext cx="5334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96200" y="2514600"/>
            <a:ext cx="5334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0" y="2514600"/>
            <a:ext cx="4572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29600" y="2514600"/>
            <a:ext cx="381000" cy="609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hp\Downloads\OPERATIVA\8fc8c998337f09927f7fe7d7a23e6c67.jpg"/>
          <p:cNvPicPr>
            <a:picLocks noChangeAspect="1" noChangeArrowheads="1"/>
          </p:cNvPicPr>
          <p:nvPr/>
        </p:nvPicPr>
        <p:blipFill>
          <a:blip r:embed="rId2" cstate="print"/>
          <a:srcRect/>
          <a:stretch>
            <a:fillRect/>
          </a:stretch>
        </p:blipFill>
        <p:spPr bwMode="auto">
          <a:xfrm>
            <a:off x="2514600" y="-76200"/>
            <a:ext cx="4204191" cy="6858000"/>
          </a:xfrm>
          <a:prstGeom prst="rect">
            <a:avLst/>
          </a:prstGeom>
          <a:noFill/>
        </p:spPr>
      </p:pic>
    </p:spTree>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002 PERSONAL\OPERATIVA\Operativa\data\simboli\8-onda\06.jpg"/>
          <p:cNvPicPr>
            <a:picLocks noChangeAspect="1" noChangeArrowheads="1"/>
          </p:cNvPicPr>
          <p:nvPr/>
        </p:nvPicPr>
        <p:blipFill>
          <a:blip r:embed="rId2" cstate="print"/>
          <a:srcRect/>
          <a:stretch>
            <a:fillRect/>
          </a:stretch>
        </p:blipFill>
        <p:spPr bwMode="auto">
          <a:xfrm>
            <a:off x="0" y="228600"/>
            <a:ext cx="9144000" cy="6417128"/>
          </a:xfrm>
          <a:prstGeom prst="rect">
            <a:avLst/>
          </a:prstGeom>
          <a:noFill/>
        </p:spPr>
      </p:pic>
    </p:spTree>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uayo Andean Loom Foto de stock y más banco de imágenes de Arte y  artesanía - iStock"/>
          <p:cNvPicPr>
            <a:picLocks noChangeAspect="1" noChangeArrowheads="1"/>
          </p:cNvPicPr>
          <p:nvPr/>
        </p:nvPicPr>
        <p:blipFill>
          <a:blip r:embed="rId2" cstate="print"/>
          <a:srcRect/>
          <a:stretch>
            <a:fillRect/>
          </a:stretch>
        </p:blipFill>
        <p:spPr bwMode="auto">
          <a:xfrm>
            <a:off x="-228600" y="152400"/>
            <a:ext cx="9753600" cy="6505576"/>
          </a:xfrm>
          <a:prstGeom prst="rect">
            <a:avLst/>
          </a:prstGeom>
          <a:noFill/>
        </p:spPr>
      </p:pic>
    </p:spTree>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Users\hp\Downloads\OPERATIVA\func-820x703.jpg"/>
          <p:cNvPicPr>
            <a:picLocks noChangeAspect="1" noChangeArrowheads="1"/>
          </p:cNvPicPr>
          <p:nvPr/>
        </p:nvPicPr>
        <p:blipFill>
          <a:blip r:embed="rId2" cstate="print"/>
          <a:srcRect l="3902" t="3415" r="3415" b="3902"/>
          <a:stretch>
            <a:fillRect/>
          </a:stretch>
        </p:blipFill>
        <p:spPr bwMode="auto">
          <a:xfrm>
            <a:off x="685800" y="0"/>
            <a:ext cx="8039099" cy="6892058"/>
          </a:xfrm>
          <a:prstGeom prst="rect">
            <a:avLst/>
          </a:prstGeom>
          <a:noFill/>
        </p:spPr>
      </p:pic>
    </p:spTree>
  </p:cSld>
  <p:clrMapOvr>
    <a:masterClrMapping/>
  </p:clrMapOvr>
  <p:transition>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fontScale="85000" lnSpcReduction="10000"/>
          </a:bodyPr>
          <a:lstStyle/>
          <a:p>
            <a:pPr algn="just">
              <a:lnSpc>
                <a:spcPct val="90000"/>
              </a:lnSpc>
            </a:pPr>
            <a:r>
              <a:rPr lang="es-ES" sz="3500" b="1" u="sng" dirty="0" smtClean="0"/>
              <a:t>SÍMBOLO DE ENCUADRE Y EL CAMPO </a:t>
            </a:r>
          </a:p>
          <a:p>
            <a:pPr algn="just"/>
            <a:endParaRPr lang="es-ES" b="1" u="sng" dirty="0" smtClean="0"/>
          </a:p>
          <a:p>
            <a:r>
              <a:rPr lang="es-ES" dirty="0" smtClean="0"/>
              <a:t>Cuando rectas y curvas terminan conectándose en circuito surge el símbolo de encuadre y el campo. </a:t>
            </a:r>
          </a:p>
          <a:p>
            <a:r>
              <a:rPr lang="es-ES" dirty="0" smtClean="0"/>
              <a:t>Desde el punto de vista interno, el encuadre mayor es el límite del espacio de representación </a:t>
            </a:r>
            <a:r>
              <a:rPr lang="es-ES" smtClean="0"/>
              <a:t>y lo que </a:t>
            </a:r>
            <a:r>
              <a:rPr lang="es-ES" dirty="0" smtClean="0"/>
              <a:t>está incluido dentro de ese encuadre mayor es el campo de representación.</a:t>
            </a:r>
          </a:p>
        </p:txBody>
      </p:sp>
      <p:sp>
        <p:nvSpPr>
          <p:cNvPr id="5" name="Rectangle 4"/>
          <p:cNvSpPr/>
          <p:nvPr/>
        </p:nvSpPr>
        <p:spPr>
          <a:xfrm>
            <a:off x="6781800" y="1066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5" name="Rectangle 14"/>
          <p:cNvSpPr/>
          <p:nvPr/>
        </p:nvSpPr>
        <p:spPr>
          <a:xfrm>
            <a:off x="6781800" y="2971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1" name="Rectangle 20"/>
          <p:cNvSpPr/>
          <p:nvPr/>
        </p:nvSpPr>
        <p:spPr>
          <a:xfrm>
            <a:off x="7010400" y="1295400"/>
            <a:ext cx="1295400" cy="1371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Oval 21"/>
          <p:cNvSpPr/>
          <p:nvPr/>
        </p:nvSpPr>
        <p:spPr>
          <a:xfrm>
            <a:off x="7010400" y="3200400"/>
            <a:ext cx="1295400" cy="12954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7" name="Group 26"/>
          <p:cNvGrpSpPr/>
          <p:nvPr/>
        </p:nvGrpSpPr>
        <p:grpSpPr>
          <a:xfrm>
            <a:off x="6659156" y="4720898"/>
            <a:ext cx="1880697" cy="2287769"/>
            <a:chOff x="6659156" y="4720898"/>
            <a:chExt cx="1880697" cy="2287769"/>
          </a:xfrm>
        </p:grpSpPr>
        <p:sp>
          <p:nvSpPr>
            <p:cNvPr id="17" name="Rectangle 16"/>
            <p:cNvSpPr/>
            <p:nvPr/>
          </p:nvSpPr>
          <p:spPr>
            <a:xfrm>
              <a:off x="6781800" y="4876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3" name="Arc 22"/>
            <p:cNvSpPr/>
            <p:nvPr/>
          </p:nvSpPr>
          <p:spPr>
            <a:xfrm rot="18730621">
              <a:off x="6886317" y="5355132"/>
              <a:ext cx="1891527" cy="1415544"/>
            </a:xfrm>
            <a:prstGeom prst="arc">
              <a:avLst>
                <a:gd name="adj1" fmla="val 11980772"/>
                <a:gd name="adj2" fmla="val 20326470"/>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6" name="Arc 25"/>
            <p:cNvSpPr/>
            <p:nvPr/>
          </p:nvSpPr>
          <p:spPr>
            <a:xfrm rot="8065377">
              <a:off x="6421164" y="4958890"/>
              <a:ext cx="1891527" cy="1415544"/>
            </a:xfrm>
            <a:prstGeom prst="arc">
              <a:avLst>
                <a:gd name="adj1" fmla="val 11794159"/>
                <a:gd name="adj2" fmla="val 20326470"/>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graphicFrame>
        <p:nvGraphicFramePr>
          <p:cNvPr id="4" name="Content Placeholder 3"/>
          <p:cNvGraphicFramePr>
            <a:graphicFrameLocks noGrp="1"/>
          </p:cNvGraphicFramePr>
          <p:nvPr>
            <p:ph idx="1"/>
          </p:nvPr>
        </p:nvGraphicFramePr>
        <p:xfrm>
          <a:off x="304800" y="1554163"/>
          <a:ext cx="8686800" cy="4917440"/>
        </p:xfrm>
        <a:graphic>
          <a:graphicData uri="http://schemas.openxmlformats.org/drawingml/2006/table">
            <a:tbl>
              <a:tblPr firstRow="1" bandRow="1">
                <a:tableStyleId>{5C22544A-7EE6-4342-B048-85BDC9FD1C3A}</a:tableStyleId>
              </a:tblPr>
              <a:tblGrid>
                <a:gridCol w="1219200"/>
                <a:gridCol w="3124200"/>
                <a:gridCol w="4343400"/>
              </a:tblGrid>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800" b="1" kern="1200" dirty="0" smtClean="0">
                          <a:solidFill>
                            <a:schemeClr val="lt1"/>
                          </a:solidFill>
                          <a:latin typeface="+mn-lt"/>
                          <a:ea typeface="+mn-ea"/>
                          <a:cs typeface="+mn-cs"/>
                        </a:rPr>
                        <a:t>Figurativo</a:t>
                      </a:r>
                      <a:endParaRPr lang="es-ES" dirty="0" smtClean="0"/>
                    </a:p>
                  </a:txBody>
                  <a:tcPr/>
                </a:tc>
                <a:tc hMerge="1">
                  <a:txBody>
                    <a:bodyPr/>
                    <a:lstStyle/>
                    <a:p>
                      <a:endParaRPr lang="es-ES" dirty="0"/>
                    </a:p>
                  </a:txBody>
                  <a:tcPr/>
                </a:tc>
                <a:tc hMerge="1">
                  <a:txBody>
                    <a:bodyPr/>
                    <a:lstStyle/>
                    <a:p>
                      <a:endParaRPr lang="es-E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s-ES" sz="1600" i="1" kern="1200" noProof="0" dirty="0" smtClean="0">
                          <a:solidFill>
                            <a:schemeClr val="dk1"/>
                          </a:solidFill>
                          <a:latin typeface="+mn-lt"/>
                          <a:ea typeface="+mn-ea"/>
                          <a:cs typeface="+mn-cs"/>
                        </a:rPr>
                        <a:t>Detalle de jeroglíficos en la tapa de un sarcófago. </a:t>
                      </a:r>
                      <a:endParaRPr lang="es-ES" sz="1600" noProof="0" dirty="0" smtClean="0"/>
                    </a:p>
                    <a:p>
                      <a:endParaRPr lang="en-US" dirty="0" smtClean="0"/>
                    </a:p>
                    <a:p>
                      <a:endParaRPr lang="en-US" dirty="0" smtClean="0"/>
                    </a:p>
                    <a:p>
                      <a:endParaRPr lang="en-US" dirty="0" smtClean="0"/>
                    </a:p>
                    <a:p>
                      <a:endParaRPr lang="en-US" dirty="0" smtClean="0"/>
                    </a:p>
                    <a:p>
                      <a:endParaRPr lang="en-US" dirty="0" smtClean="0"/>
                    </a:p>
                    <a:p>
                      <a:endParaRPr lang="es-ES" dirty="0"/>
                    </a:p>
                  </a:txBody>
                  <a:tcPr/>
                </a:tc>
                <a:tc rowSpan="2">
                  <a:txBody>
                    <a:bodyPr/>
                    <a:lstStyle/>
                    <a:p>
                      <a:endParaRPr lang="es-ES" dirty="0"/>
                    </a:p>
                  </a:txBody>
                  <a:tcPr/>
                </a:tc>
                <a:tc>
                  <a:txBody>
                    <a:bodyPr/>
                    <a:lstStyle/>
                    <a:p>
                      <a:endParaRPr lang="es-ES" dirty="0"/>
                    </a:p>
                  </a:txBody>
                  <a:tcPr/>
                </a:tc>
              </a:tr>
              <a:tr h="370840">
                <a:tc>
                  <a:txBody>
                    <a:bodyPr/>
                    <a:lstStyle/>
                    <a:p>
                      <a:endParaRPr lang="es-ES" dirty="0"/>
                    </a:p>
                  </a:txBody>
                  <a:tcPr/>
                </a:tc>
                <a:tc vMerge="1">
                  <a:txBody>
                    <a:bodyPr/>
                    <a:lstStyle/>
                    <a:p>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smtClean="0"/>
                        <a:t>Detalles</a:t>
                      </a:r>
                      <a:r>
                        <a:rPr lang="es-ES" baseline="0" noProof="0" dirty="0" smtClean="0"/>
                        <a:t> que adornan cerámica Azteca</a:t>
                      </a:r>
                      <a:endParaRPr lang="es-ES" noProof="0" dirty="0" smtClean="0"/>
                    </a:p>
                  </a:txBody>
                  <a:tcPr/>
                </a:tc>
              </a:tr>
            </a:tbl>
          </a:graphicData>
        </a:graphic>
      </p:graphicFrame>
      <p:pic>
        <p:nvPicPr>
          <p:cNvPr id="5" name="Picture 4"/>
          <p:cNvPicPr/>
          <p:nvPr/>
        </p:nvPicPr>
        <p:blipFill>
          <a:blip r:embed="rId2" cstate="print"/>
          <a:srcRect/>
          <a:stretch>
            <a:fillRect/>
          </a:stretch>
        </p:blipFill>
        <p:spPr bwMode="auto">
          <a:xfrm>
            <a:off x="1600200" y="2057400"/>
            <a:ext cx="3048000" cy="4267200"/>
          </a:xfrm>
          <a:prstGeom prst="rect">
            <a:avLst/>
          </a:prstGeom>
          <a:noFill/>
          <a:ln w="9525">
            <a:noFill/>
            <a:miter lim="800000"/>
            <a:headEnd/>
            <a:tailEnd/>
          </a:ln>
        </p:spPr>
      </p:pic>
      <p:pic>
        <p:nvPicPr>
          <p:cNvPr id="6" name="Picture 5" descr="▷ Escritura Azteca » La Escritura Mexica Prohibida ⌠2020⌡"/>
          <p:cNvPicPr/>
          <p:nvPr/>
        </p:nvPicPr>
        <p:blipFill>
          <a:blip r:embed="rId3" cstate="print"/>
          <a:srcRect/>
          <a:stretch>
            <a:fillRect/>
          </a:stretch>
        </p:blipFill>
        <p:spPr bwMode="auto">
          <a:xfrm>
            <a:off x="4724400" y="2286000"/>
            <a:ext cx="4267200" cy="362065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002 PERSONAL\OPERATIVA\Operativa\data\simboli\9-inquadramento\08.jpg"/>
          <p:cNvPicPr>
            <a:picLocks noChangeAspect="1" noChangeArrowheads="1"/>
          </p:cNvPicPr>
          <p:nvPr/>
        </p:nvPicPr>
        <p:blipFill>
          <a:blip r:embed="rId2" cstate="print"/>
          <a:srcRect/>
          <a:stretch>
            <a:fillRect/>
          </a:stretch>
        </p:blipFill>
        <p:spPr bwMode="auto">
          <a:xfrm>
            <a:off x="0" y="609600"/>
            <a:ext cx="9188956" cy="5562600"/>
          </a:xfrm>
          <a:prstGeom prst="rect">
            <a:avLst/>
          </a:prstGeom>
          <a:noFill/>
        </p:spPr>
      </p:pic>
    </p:spTree>
  </p:cSld>
  <p:clrMapOvr>
    <a:masterClrMapping/>
  </p:clrMapOvr>
  <p:transition>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002 PERSONAL\OPERATIVA\Operativa\data\simboli\9-inquadramento\07.jpg"/>
          <p:cNvPicPr>
            <a:picLocks noChangeAspect="1" noChangeArrowheads="1"/>
          </p:cNvPicPr>
          <p:nvPr/>
        </p:nvPicPr>
        <p:blipFill>
          <a:blip r:embed="rId2" cstate="print"/>
          <a:srcRect/>
          <a:stretch>
            <a:fillRect/>
          </a:stretch>
        </p:blipFill>
        <p:spPr bwMode="auto">
          <a:xfrm>
            <a:off x="2286000" y="0"/>
            <a:ext cx="4629150" cy="6858000"/>
          </a:xfrm>
          <a:prstGeom prst="rect">
            <a:avLst/>
          </a:prstGeom>
          <a:noFill/>
        </p:spPr>
      </p:pic>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D:\002 PERSONAL\OPERATIVA\Operativa\data\simboli\9-inquadramento\05.jpg"/>
          <p:cNvPicPr>
            <a:picLocks noChangeAspect="1" noChangeArrowheads="1"/>
          </p:cNvPicPr>
          <p:nvPr/>
        </p:nvPicPr>
        <p:blipFill>
          <a:blip r:embed="rId2" cstate="print"/>
          <a:srcRect/>
          <a:stretch>
            <a:fillRect/>
          </a:stretch>
        </p:blipFill>
        <p:spPr bwMode="auto">
          <a:xfrm>
            <a:off x="2362201" y="-1018"/>
            <a:ext cx="5127116" cy="6859018"/>
          </a:xfrm>
          <a:prstGeom prst="rect">
            <a:avLst/>
          </a:prstGeom>
          <a:noFill/>
        </p:spPr>
      </p:pic>
    </p:spTree>
  </p:cSld>
  <p:clrMapOvr>
    <a:masterClrMapping/>
  </p:clrMapOvr>
  <p:transition>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04800" y="0"/>
            <a:ext cx="4724400" cy="4876800"/>
            <a:chOff x="0" y="0"/>
            <a:chExt cx="4724400" cy="4876800"/>
          </a:xfrm>
        </p:grpSpPr>
        <p:grpSp>
          <p:nvGrpSpPr>
            <p:cNvPr id="10" name="Group 9"/>
            <p:cNvGrpSpPr/>
            <p:nvPr/>
          </p:nvGrpSpPr>
          <p:grpSpPr>
            <a:xfrm>
              <a:off x="0" y="0"/>
              <a:ext cx="4724400" cy="4876800"/>
              <a:chOff x="6781800" y="1066800"/>
              <a:chExt cx="1741878" cy="1813200"/>
            </a:xfrm>
          </p:grpSpPr>
          <p:sp>
            <p:nvSpPr>
              <p:cNvPr id="11" name="Rectangle 10"/>
              <p:cNvSpPr/>
              <p:nvPr/>
            </p:nvSpPr>
            <p:spPr>
              <a:xfrm>
                <a:off x="6781800" y="1066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2" name="Rectangle 11"/>
              <p:cNvSpPr/>
              <p:nvPr/>
            </p:nvSpPr>
            <p:spPr>
              <a:xfrm>
                <a:off x="7010400" y="1295400"/>
                <a:ext cx="1295400" cy="1371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Oval 12"/>
            <p:cNvSpPr/>
            <p:nvPr/>
          </p:nvSpPr>
          <p:spPr>
            <a:xfrm>
              <a:off x="1143000" y="12192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4" name="Group 23"/>
          <p:cNvGrpSpPr/>
          <p:nvPr/>
        </p:nvGrpSpPr>
        <p:grpSpPr>
          <a:xfrm>
            <a:off x="4419600" y="0"/>
            <a:ext cx="4724400" cy="4876800"/>
            <a:chOff x="-2971800" y="1066800"/>
            <a:chExt cx="4724400" cy="4876800"/>
          </a:xfrm>
        </p:grpSpPr>
        <p:sp>
          <p:nvSpPr>
            <p:cNvPr id="18" name="Rectangle 17"/>
            <p:cNvSpPr/>
            <p:nvPr/>
          </p:nvSpPr>
          <p:spPr>
            <a:xfrm>
              <a:off x="-2971800" y="1066800"/>
              <a:ext cx="4724400" cy="4876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9" name="Rectangle 18"/>
            <p:cNvSpPr/>
            <p:nvPr/>
          </p:nvSpPr>
          <p:spPr>
            <a:xfrm>
              <a:off x="-2351781" y="1681645"/>
              <a:ext cx="3513442" cy="368906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Oval 19"/>
            <p:cNvSpPr/>
            <p:nvPr/>
          </p:nvSpPr>
          <p:spPr>
            <a:xfrm>
              <a:off x="-762000" y="35052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5233" name="Rectangle 1"/>
          <p:cNvSpPr>
            <a:spLocks noChangeArrowheads="1"/>
          </p:cNvSpPr>
          <p:nvPr/>
        </p:nvSpPr>
        <p:spPr bwMode="auto">
          <a:xfrm>
            <a:off x="0" y="4993711"/>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s-ES" dirty="0" smtClean="0"/>
              <a:t>Si se emplaza un símbolo, un cuadrado por ejemplo, en el espacio de representación, los límites están dados por los lados del cuadrado y la extensión delimitada por ese símbolo conforma un campo. Y si se hace ingresar en ese cuadrado otra figura, un punto por ejemplo, ubicándola próxima a una recta </a:t>
            </a:r>
            <a:r>
              <a:rPr lang="es-ES" dirty="0" err="1" smtClean="0"/>
              <a:t>discontínua</a:t>
            </a:r>
            <a:r>
              <a:rPr lang="es-ES" dirty="0" smtClean="0"/>
              <a:t> (ángulo), se va a registrar un peculiar sistema de tensiones muy diferente a la suerte de </a:t>
            </a:r>
            <a:r>
              <a:rPr lang="es-ES" dirty="0" err="1" smtClean="0"/>
              <a:t>equibrio</a:t>
            </a:r>
            <a:r>
              <a:rPr lang="es-ES" dirty="0" smtClean="0"/>
              <a:t> que se siente si la figura implícita está equidistante respecto de todos los ángulos del cuadrado</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715000" cy="4922838"/>
          </a:xfrm>
        </p:spPr>
        <p:txBody>
          <a:bodyPr>
            <a:normAutofit fontScale="92500" lnSpcReduction="20000"/>
          </a:bodyPr>
          <a:lstStyle/>
          <a:p>
            <a:pPr algn="just">
              <a:lnSpc>
                <a:spcPct val="90000"/>
              </a:lnSpc>
            </a:pPr>
            <a:r>
              <a:rPr lang="es-ES" sz="3500" b="1" u="sng" dirty="0" smtClean="0"/>
              <a:t>SÍMBOLO DE CONTRACCION</a:t>
            </a:r>
          </a:p>
          <a:p>
            <a:pPr algn="just"/>
            <a:endParaRPr lang="es-ES" b="1" u="sng" dirty="0" smtClean="0"/>
          </a:p>
          <a:p>
            <a:r>
              <a:rPr lang="es-ES" dirty="0" smtClean="0"/>
              <a:t>Cuando rectas y curvas terminan conectándose en circuito surge el símbolo de encuadre y el campo. </a:t>
            </a:r>
          </a:p>
          <a:p>
            <a:r>
              <a:rPr lang="es-ES" dirty="0" smtClean="0"/>
              <a:t>Desde el punto de vista interno, el encuadre mayor es el límite del espacio de representación y lo que está incluido dentro de ese encuadre mayor es el campo de representación.</a:t>
            </a:r>
          </a:p>
        </p:txBody>
      </p:sp>
      <p:sp>
        <p:nvSpPr>
          <p:cNvPr id="15" name="Rectangle 14"/>
          <p:cNvSpPr/>
          <p:nvPr/>
        </p:nvSpPr>
        <p:spPr>
          <a:xfrm>
            <a:off x="6858000" y="1066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7" name="Rectangle 16"/>
          <p:cNvSpPr/>
          <p:nvPr/>
        </p:nvSpPr>
        <p:spPr>
          <a:xfrm>
            <a:off x="6858000" y="2971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1" name="Rectangle 20"/>
          <p:cNvSpPr/>
          <p:nvPr/>
        </p:nvSpPr>
        <p:spPr>
          <a:xfrm>
            <a:off x="6858000" y="4876800"/>
            <a:ext cx="1741878" cy="181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nvGrpSpPr>
          <p:cNvPr id="38" name="Group 37"/>
          <p:cNvGrpSpPr/>
          <p:nvPr/>
        </p:nvGrpSpPr>
        <p:grpSpPr>
          <a:xfrm>
            <a:off x="7010400" y="1219200"/>
            <a:ext cx="1295400" cy="1447800"/>
            <a:chOff x="7010400" y="1219200"/>
            <a:chExt cx="1295400" cy="1447800"/>
          </a:xfrm>
        </p:grpSpPr>
        <p:cxnSp>
          <p:nvCxnSpPr>
            <p:cNvPr id="23" name="Straight Connector 22"/>
            <p:cNvCxnSpPr/>
            <p:nvPr/>
          </p:nvCxnSpPr>
          <p:spPr>
            <a:xfrm>
              <a:off x="7696200" y="1219200"/>
              <a:ext cx="0" cy="1447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10400" y="1981200"/>
              <a:ext cx="1295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086600" y="1371600"/>
              <a:ext cx="1143000" cy="1219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7162800" y="1371600"/>
              <a:ext cx="1066800" cy="1295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934200" y="3200400"/>
            <a:ext cx="1602795" cy="1657024"/>
            <a:chOff x="6962878" y="3019852"/>
            <a:chExt cx="1602795" cy="1657024"/>
          </a:xfrm>
        </p:grpSpPr>
        <p:sp>
          <p:nvSpPr>
            <p:cNvPr id="39" name="Arc 38"/>
            <p:cNvSpPr/>
            <p:nvPr/>
          </p:nvSpPr>
          <p:spPr>
            <a:xfrm rot="20009435">
              <a:off x="6962878" y="3610076"/>
              <a:ext cx="1066800" cy="1066800"/>
            </a:xfrm>
            <a:prstGeom prst="arc">
              <a:avLst>
                <a:gd name="adj1" fmla="val 10873673"/>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0" name="Arc 39"/>
            <p:cNvSpPr/>
            <p:nvPr/>
          </p:nvSpPr>
          <p:spPr>
            <a:xfrm rot="5141558">
              <a:off x="7058452" y="3019852"/>
              <a:ext cx="1066800" cy="1066800"/>
            </a:xfrm>
            <a:prstGeom prst="arc">
              <a:avLst>
                <a:gd name="adj1" fmla="val 10873673"/>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1" name="Arc 40"/>
            <p:cNvSpPr/>
            <p:nvPr/>
          </p:nvSpPr>
          <p:spPr>
            <a:xfrm rot="11711402">
              <a:off x="7498873" y="3231673"/>
              <a:ext cx="1066800" cy="1066800"/>
            </a:xfrm>
            <a:prstGeom prst="arc">
              <a:avLst>
                <a:gd name="adj1" fmla="val 10873673"/>
                <a:gd name="adj2" fmla="val 0"/>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43" name="Freeform 42"/>
          <p:cNvSpPr/>
          <p:nvPr/>
        </p:nvSpPr>
        <p:spPr>
          <a:xfrm>
            <a:off x="6966857" y="4958852"/>
            <a:ext cx="1422400" cy="1398405"/>
          </a:xfrm>
          <a:custGeom>
            <a:avLst/>
            <a:gdLst>
              <a:gd name="connsiteX0" fmla="*/ 217714 w 1422400"/>
              <a:gd name="connsiteY0" fmla="*/ 92119 h 1398405"/>
              <a:gd name="connsiteX1" fmla="*/ 333829 w 1422400"/>
              <a:gd name="connsiteY1" fmla="*/ 63091 h 1398405"/>
              <a:gd name="connsiteX2" fmla="*/ 406400 w 1422400"/>
              <a:gd name="connsiteY2" fmla="*/ 48577 h 1398405"/>
              <a:gd name="connsiteX3" fmla="*/ 449943 w 1422400"/>
              <a:gd name="connsiteY3" fmla="*/ 34062 h 1398405"/>
              <a:gd name="connsiteX4" fmla="*/ 580572 w 1422400"/>
              <a:gd name="connsiteY4" fmla="*/ 5034 h 1398405"/>
              <a:gd name="connsiteX5" fmla="*/ 711200 w 1422400"/>
              <a:gd name="connsiteY5" fmla="*/ 34062 h 1398405"/>
              <a:gd name="connsiteX6" fmla="*/ 798286 w 1422400"/>
              <a:gd name="connsiteY6" fmla="*/ 63091 h 1398405"/>
              <a:gd name="connsiteX7" fmla="*/ 885372 w 1422400"/>
              <a:gd name="connsiteY7" fmla="*/ 92119 h 1398405"/>
              <a:gd name="connsiteX8" fmla="*/ 972457 w 1422400"/>
              <a:gd name="connsiteY8" fmla="*/ 121148 h 1398405"/>
              <a:gd name="connsiteX9" fmla="*/ 1016000 w 1422400"/>
              <a:gd name="connsiteY9" fmla="*/ 135662 h 1398405"/>
              <a:gd name="connsiteX10" fmla="*/ 1132114 w 1422400"/>
              <a:gd name="connsiteY10" fmla="*/ 208234 h 1398405"/>
              <a:gd name="connsiteX11" fmla="*/ 1190172 w 1422400"/>
              <a:gd name="connsiteY11" fmla="*/ 266291 h 1398405"/>
              <a:gd name="connsiteX12" fmla="*/ 1233714 w 1422400"/>
              <a:gd name="connsiteY12" fmla="*/ 295319 h 1398405"/>
              <a:gd name="connsiteX13" fmla="*/ 1262743 w 1422400"/>
              <a:gd name="connsiteY13" fmla="*/ 338862 h 1398405"/>
              <a:gd name="connsiteX14" fmla="*/ 1306286 w 1422400"/>
              <a:gd name="connsiteY14" fmla="*/ 382405 h 1398405"/>
              <a:gd name="connsiteX15" fmla="*/ 1320800 w 1422400"/>
              <a:gd name="connsiteY15" fmla="*/ 425948 h 1398405"/>
              <a:gd name="connsiteX16" fmla="*/ 1349829 w 1422400"/>
              <a:gd name="connsiteY16" fmla="*/ 469491 h 1398405"/>
              <a:gd name="connsiteX17" fmla="*/ 1378857 w 1422400"/>
              <a:gd name="connsiteY17" fmla="*/ 556577 h 1398405"/>
              <a:gd name="connsiteX18" fmla="*/ 1393372 w 1422400"/>
              <a:gd name="connsiteY18" fmla="*/ 614634 h 1398405"/>
              <a:gd name="connsiteX19" fmla="*/ 1422400 w 1422400"/>
              <a:gd name="connsiteY19" fmla="*/ 701719 h 1398405"/>
              <a:gd name="connsiteX20" fmla="*/ 1393372 w 1422400"/>
              <a:gd name="connsiteY20" fmla="*/ 1006519 h 1398405"/>
              <a:gd name="connsiteX21" fmla="*/ 1349829 w 1422400"/>
              <a:gd name="connsiteY21" fmla="*/ 1093605 h 1398405"/>
              <a:gd name="connsiteX22" fmla="*/ 1262743 w 1422400"/>
              <a:gd name="connsiteY22" fmla="*/ 1151662 h 1398405"/>
              <a:gd name="connsiteX23" fmla="*/ 1146629 w 1422400"/>
              <a:gd name="connsiteY23" fmla="*/ 1238748 h 1398405"/>
              <a:gd name="connsiteX24" fmla="*/ 1045029 w 1422400"/>
              <a:gd name="connsiteY24" fmla="*/ 1267777 h 1398405"/>
              <a:gd name="connsiteX25" fmla="*/ 1001486 w 1422400"/>
              <a:gd name="connsiteY25" fmla="*/ 1296805 h 1398405"/>
              <a:gd name="connsiteX26" fmla="*/ 899886 w 1422400"/>
              <a:gd name="connsiteY26" fmla="*/ 1325834 h 1398405"/>
              <a:gd name="connsiteX27" fmla="*/ 812800 w 1422400"/>
              <a:gd name="connsiteY27" fmla="*/ 1354862 h 1398405"/>
              <a:gd name="connsiteX28" fmla="*/ 725714 w 1422400"/>
              <a:gd name="connsiteY28" fmla="*/ 1383891 h 1398405"/>
              <a:gd name="connsiteX29" fmla="*/ 682172 w 1422400"/>
              <a:gd name="connsiteY29" fmla="*/ 1398405 h 1398405"/>
              <a:gd name="connsiteX30" fmla="*/ 595086 w 1422400"/>
              <a:gd name="connsiteY30" fmla="*/ 1383891 h 1398405"/>
              <a:gd name="connsiteX31" fmla="*/ 478972 w 1422400"/>
              <a:gd name="connsiteY31" fmla="*/ 1340348 h 1398405"/>
              <a:gd name="connsiteX32" fmla="*/ 435429 w 1422400"/>
              <a:gd name="connsiteY32" fmla="*/ 1311319 h 1398405"/>
              <a:gd name="connsiteX33" fmla="*/ 391886 w 1422400"/>
              <a:gd name="connsiteY33" fmla="*/ 1296805 h 1398405"/>
              <a:gd name="connsiteX34" fmla="*/ 304800 w 1422400"/>
              <a:gd name="connsiteY34" fmla="*/ 1253262 h 1398405"/>
              <a:gd name="connsiteX35" fmla="*/ 246743 w 1422400"/>
              <a:gd name="connsiteY35" fmla="*/ 1209719 h 1398405"/>
              <a:gd name="connsiteX36" fmla="*/ 203200 w 1422400"/>
              <a:gd name="connsiteY36" fmla="*/ 1195205 h 1398405"/>
              <a:gd name="connsiteX37" fmla="*/ 188686 w 1422400"/>
              <a:gd name="connsiteY37" fmla="*/ 1151662 h 1398405"/>
              <a:gd name="connsiteX38" fmla="*/ 101600 w 1422400"/>
              <a:gd name="connsiteY38" fmla="*/ 1064577 h 1398405"/>
              <a:gd name="connsiteX39" fmla="*/ 58057 w 1422400"/>
              <a:gd name="connsiteY39" fmla="*/ 1006519 h 1398405"/>
              <a:gd name="connsiteX40" fmla="*/ 43543 w 1422400"/>
              <a:gd name="connsiteY40" fmla="*/ 962977 h 1398405"/>
              <a:gd name="connsiteX41" fmla="*/ 29029 w 1422400"/>
              <a:gd name="connsiteY41" fmla="*/ 904919 h 1398405"/>
              <a:gd name="connsiteX42" fmla="*/ 0 w 1422400"/>
              <a:gd name="connsiteY42" fmla="*/ 817834 h 1398405"/>
              <a:gd name="connsiteX43" fmla="*/ 14514 w 1422400"/>
              <a:gd name="connsiteY43" fmla="*/ 774291 h 1398405"/>
              <a:gd name="connsiteX44" fmla="*/ 58057 w 1422400"/>
              <a:gd name="connsiteY44" fmla="*/ 629148 h 1398405"/>
              <a:gd name="connsiteX45" fmla="*/ 116114 w 1422400"/>
              <a:gd name="connsiteY45" fmla="*/ 513034 h 1398405"/>
              <a:gd name="connsiteX46" fmla="*/ 130629 w 1422400"/>
              <a:gd name="connsiteY46" fmla="*/ 469491 h 1398405"/>
              <a:gd name="connsiteX47" fmla="*/ 275772 w 1422400"/>
              <a:gd name="connsiteY47" fmla="*/ 367891 h 1398405"/>
              <a:gd name="connsiteX48" fmla="*/ 696686 w 1422400"/>
              <a:gd name="connsiteY48" fmla="*/ 382405 h 1398405"/>
              <a:gd name="connsiteX49" fmla="*/ 812800 w 1422400"/>
              <a:gd name="connsiteY49" fmla="*/ 411434 h 1398405"/>
              <a:gd name="connsiteX50" fmla="*/ 899886 w 1422400"/>
              <a:gd name="connsiteY50" fmla="*/ 469491 h 1398405"/>
              <a:gd name="connsiteX51" fmla="*/ 928914 w 1422400"/>
              <a:gd name="connsiteY51" fmla="*/ 513034 h 1398405"/>
              <a:gd name="connsiteX52" fmla="*/ 972457 w 1422400"/>
              <a:gd name="connsiteY52" fmla="*/ 542062 h 1398405"/>
              <a:gd name="connsiteX53" fmla="*/ 986972 w 1422400"/>
              <a:gd name="connsiteY53" fmla="*/ 585605 h 1398405"/>
              <a:gd name="connsiteX54" fmla="*/ 1016000 w 1422400"/>
              <a:gd name="connsiteY54" fmla="*/ 629148 h 1398405"/>
              <a:gd name="connsiteX55" fmla="*/ 1045029 w 1422400"/>
              <a:gd name="connsiteY55" fmla="*/ 716234 h 1398405"/>
              <a:gd name="connsiteX56" fmla="*/ 1030514 w 1422400"/>
              <a:gd name="connsiteY56" fmla="*/ 890405 h 1398405"/>
              <a:gd name="connsiteX57" fmla="*/ 1016000 w 1422400"/>
              <a:gd name="connsiteY57" fmla="*/ 933948 h 1398405"/>
              <a:gd name="connsiteX58" fmla="*/ 870857 w 1422400"/>
              <a:gd name="connsiteY58" fmla="*/ 1006519 h 1398405"/>
              <a:gd name="connsiteX59" fmla="*/ 754743 w 1422400"/>
              <a:gd name="connsiteY59" fmla="*/ 1050062 h 1398405"/>
              <a:gd name="connsiteX60" fmla="*/ 537029 w 1422400"/>
              <a:gd name="connsiteY60" fmla="*/ 1079091 h 1398405"/>
              <a:gd name="connsiteX61" fmla="*/ 449943 w 1422400"/>
              <a:gd name="connsiteY61" fmla="*/ 1064577 h 1398405"/>
              <a:gd name="connsiteX62" fmla="*/ 362857 w 1422400"/>
              <a:gd name="connsiteY62" fmla="*/ 1035548 h 1398405"/>
              <a:gd name="connsiteX63" fmla="*/ 290286 w 1422400"/>
              <a:gd name="connsiteY63" fmla="*/ 948462 h 1398405"/>
              <a:gd name="connsiteX64" fmla="*/ 246743 w 1422400"/>
              <a:gd name="connsiteY64" fmla="*/ 890405 h 1398405"/>
              <a:gd name="connsiteX65" fmla="*/ 232229 w 1422400"/>
              <a:gd name="connsiteY65" fmla="*/ 846862 h 1398405"/>
              <a:gd name="connsiteX66" fmla="*/ 246743 w 1422400"/>
              <a:gd name="connsiteY66" fmla="*/ 745262 h 1398405"/>
              <a:gd name="connsiteX67" fmla="*/ 261257 w 1422400"/>
              <a:gd name="connsiteY67" fmla="*/ 687205 h 1398405"/>
              <a:gd name="connsiteX68" fmla="*/ 304800 w 1422400"/>
              <a:gd name="connsiteY68" fmla="*/ 658177 h 1398405"/>
              <a:gd name="connsiteX69" fmla="*/ 362857 w 1422400"/>
              <a:gd name="connsiteY69" fmla="*/ 614634 h 1398405"/>
              <a:gd name="connsiteX70" fmla="*/ 551543 w 1422400"/>
              <a:gd name="connsiteY70" fmla="*/ 571091 h 1398405"/>
              <a:gd name="connsiteX71" fmla="*/ 711200 w 1422400"/>
              <a:gd name="connsiteY71" fmla="*/ 571091 h 1398405"/>
              <a:gd name="connsiteX72" fmla="*/ 754743 w 1422400"/>
              <a:gd name="connsiteY72" fmla="*/ 600119 h 1398405"/>
              <a:gd name="connsiteX73" fmla="*/ 798286 w 1422400"/>
              <a:gd name="connsiteY73" fmla="*/ 614634 h 1398405"/>
              <a:gd name="connsiteX74" fmla="*/ 812800 w 1422400"/>
              <a:gd name="connsiteY74" fmla="*/ 658177 h 1398405"/>
              <a:gd name="connsiteX75" fmla="*/ 841829 w 1422400"/>
              <a:gd name="connsiteY75" fmla="*/ 701719 h 1398405"/>
              <a:gd name="connsiteX76" fmla="*/ 769257 w 1422400"/>
              <a:gd name="connsiteY76" fmla="*/ 861377 h 1398405"/>
              <a:gd name="connsiteX77" fmla="*/ 667657 w 1422400"/>
              <a:gd name="connsiteY77" fmla="*/ 890405 h 1398405"/>
              <a:gd name="connsiteX78" fmla="*/ 580572 w 1422400"/>
              <a:gd name="connsiteY78" fmla="*/ 919434 h 1398405"/>
              <a:gd name="connsiteX79" fmla="*/ 508000 w 1422400"/>
              <a:gd name="connsiteY79" fmla="*/ 904919 h 1398405"/>
              <a:gd name="connsiteX80" fmla="*/ 449943 w 1422400"/>
              <a:gd name="connsiteY80" fmla="*/ 803319 h 1398405"/>
              <a:gd name="connsiteX81" fmla="*/ 493486 w 1422400"/>
              <a:gd name="connsiteY81" fmla="*/ 759777 h 1398405"/>
              <a:gd name="connsiteX82" fmla="*/ 537029 w 1422400"/>
              <a:gd name="connsiteY82" fmla="*/ 745262 h 1398405"/>
              <a:gd name="connsiteX83" fmla="*/ 595086 w 1422400"/>
              <a:gd name="connsiteY83" fmla="*/ 716234 h 1398405"/>
              <a:gd name="connsiteX84" fmla="*/ 682172 w 1422400"/>
              <a:gd name="connsiteY84" fmla="*/ 745262 h 139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422400" h="1398405">
                <a:moveTo>
                  <a:pt x="217714" y="92119"/>
                </a:moveTo>
                <a:cubicBezTo>
                  <a:pt x="256419" y="82443"/>
                  <a:pt x="294708" y="70915"/>
                  <a:pt x="333829" y="63091"/>
                </a:cubicBezTo>
                <a:cubicBezTo>
                  <a:pt x="358019" y="58253"/>
                  <a:pt x="382467" y="54560"/>
                  <a:pt x="406400" y="48577"/>
                </a:cubicBezTo>
                <a:cubicBezTo>
                  <a:pt x="421243" y="44866"/>
                  <a:pt x="435008" y="37381"/>
                  <a:pt x="449943" y="34062"/>
                </a:cubicBezTo>
                <a:cubicBezTo>
                  <a:pt x="603219" y="0"/>
                  <a:pt x="482545" y="37709"/>
                  <a:pt x="580572" y="5034"/>
                </a:cubicBezTo>
                <a:cubicBezTo>
                  <a:pt x="622002" y="13320"/>
                  <a:pt x="670208" y="21764"/>
                  <a:pt x="711200" y="34062"/>
                </a:cubicBezTo>
                <a:cubicBezTo>
                  <a:pt x="740508" y="42855"/>
                  <a:pt x="769257" y="53415"/>
                  <a:pt x="798286" y="63091"/>
                </a:cubicBezTo>
                <a:lnTo>
                  <a:pt x="885372" y="92119"/>
                </a:lnTo>
                <a:lnTo>
                  <a:pt x="972457" y="121148"/>
                </a:lnTo>
                <a:lnTo>
                  <a:pt x="1016000" y="135662"/>
                </a:lnTo>
                <a:cubicBezTo>
                  <a:pt x="1117509" y="271006"/>
                  <a:pt x="991804" y="130284"/>
                  <a:pt x="1132114" y="208234"/>
                </a:cubicBezTo>
                <a:cubicBezTo>
                  <a:pt x="1156038" y="221525"/>
                  <a:pt x="1169392" y="248480"/>
                  <a:pt x="1190172" y="266291"/>
                </a:cubicBezTo>
                <a:cubicBezTo>
                  <a:pt x="1203416" y="277643"/>
                  <a:pt x="1219200" y="285643"/>
                  <a:pt x="1233714" y="295319"/>
                </a:cubicBezTo>
                <a:cubicBezTo>
                  <a:pt x="1243390" y="309833"/>
                  <a:pt x="1251576" y="325461"/>
                  <a:pt x="1262743" y="338862"/>
                </a:cubicBezTo>
                <a:cubicBezTo>
                  <a:pt x="1275884" y="354631"/>
                  <a:pt x="1294900" y="365326"/>
                  <a:pt x="1306286" y="382405"/>
                </a:cubicBezTo>
                <a:cubicBezTo>
                  <a:pt x="1314773" y="395135"/>
                  <a:pt x="1313958" y="412264"/>
                  <a:pt x="1320800" y="425948"/>
                </a:cubicBezTo>
                <a:cubicBezTo>
                  <a:pt x="1328601" y="441550"/>
                  <a:pt x="1340153" y="454977"/>
                  <a:pt x="1349829" y="469491"/>
                </a:cubicBezTo>
                <a:cubicBezTo>
                  <a:pt x="1359505" y="498520"/>
                  <a:pt x="1371435" y="526892"/>
                  <a:pt x="1378857" y="556577"/>
                </a:cubicBezTo>
                <a:cubicBezTo>
                  <a:pt x="1383695" y="575929"/>
                  <a:pt x="1387640" y="595527"/>
                  <a:pt x="1393372" y="614634"/>
                </a:cubicBezTo>
                <a:cubicBezTo>
                  <a:pt x="1402164" y="643942"/>
                  <a:pt x="1422400" y="701719"/>
                  <a:pt x="1422400" y="701719"/>
                </a:cubicBezTo>
                <a:cubicBezTo>
                  <a:pt x="1414136" y="833948"/>
                  <a:pt x="1420619" y="897531"/>
                  <a:pt x="1393372" y="1006519"/>
                </a:cubicBezTo>
                <a:cubicBezTo>
                  <a:pt x="1386332" y="1034678"/>
                  <a:pt x="1372531" y="1073741"/>
                  <a:pt x="1349829" y="1093605"/>
                </a:cubicBezTo>
                <a:cubicBezTo>
                  <a:pt x="1323573" y="1116579"/>
                  <a:pt x="1290653" y="1130729"/>
                  <a:pt x="1262743" y="1151662"/>
                </a:cubicBezTo>
                <a:cubicBezTo>
                  <a:pt x="1224038" y="1180691"/>
                  <a:pt x="1193565" y="1227014"/>
                  <a:pt x="1146629" y="1238748"/>
                </a:cubicBezTo>
                <a:cubicBezTo>
                  <a:pt x="1128021" y="1243400"/>
                  <a:pt x="1065856" y="1257364"/>
                  <a:pt x="1045029" y="1267777"/>
                </a:cubicBezTo>
                <a:cubicBezTo>
                  <a:pt x="1029427" y="1275578"/>
                  <a:pt x="1017088" y="1289004"/>
                  <a:pt x="1001486" y="1296805"/>
                </a:cubicBezTo>
                <a:cubicBezTo>
                  <a:pt x="977101" y="1308997"/>
                  <a:pt x="923132" y="1318860"/>
                  <a:pt x="899886" y="1325834"/>
                </a:cubicBezTo>
                <a:cubicBezTo>
                  <a:pt x="870578" y="1334627"/>
                  <a:pt x="841829" y="1345186"/>
                  <a:pt x="812800" y="1354862"/>
                </a:cubicBezTo>
                <a:lnTo>
                  <a:pt x="725714" y="1383891"/>
                </a:lnTo>
                <a:lnTo>
                  <a:pt x="682172" y="1398405"/>
                </a:lnTo>
                <a:cubicBezTo>
                  <a:pt x="653143" y="1393567"/>
                  <a:pt x="623814" y="1390275"/>
                  <a:pt x="595086" y="1383891"/>
                </a:cubicBezTo>
                <a:cubicBezTo>
                  <a:pt x="572472" y="1378866"/>
                  <a:pt x="488017" y="1344870"/>
                  <a:pt x="478972" y="1340348"/>
                </a:cubicBezTo>
                <a:cubicBezTo>
                  <a:pt x="463370" y="1332547"/>
                  <a:pt x="451031" y="1319120"/>
                  <a:pt x="435429" y="1311319"/>
                </a:cubicBezTo>
                <a:cubicBezTo>
                  <a:pt x="421745" y="1304477"/>
                  <a:pt x="405570" y="1303647"/>
                  <a:pt x="391886" y="1296805"/>
                </a:cubicBezTo>
                <a:cubicBezTo>
                  <a:pt x="279332" y="1240529"/>
                  <a:pt x="414254" y="1289748"/>
                  <a:pt x="304800" y="1253262"/>
                </a:cubicBezTo>
                <a:cubicBezTo>
                  <a:pt x="285448" y="1238748"/>
                  <a:pt x="267746" y="1221721"/>
                  <a:pt x="246743" y="1209719"/>
                </a:cubicBezTo>
                <a:cubicBezTo>
                  <a:pt x="233459" y="1202128"/>
                  <a:pt x="214018" y="1206023"/>
                  <a:pt x="203200" y="1195205"/>
                </a:cubicBezTo>
                <a:cubicBezTo>
                  <a:pt x="192382" y="1184387"/>
                  <a:pt x="198079" y="1163739"/>
                  <a:pt x="188686" y="1151662"/>
                </a:cubicBezTo>
                <a:cubicBezTo>
                  <a:pt x="163482" y="1119257"/>
                  <a:pt x="126231" y="1097419"/>
                  <a:pt x="101600" y="1064577"/>
                </a:cubicBezTo>
                <a:lnTo>
                  <a:pt x="58057" y="1006519"/>
                </a:lnTo>
                <a:cubicBezTo>
                  <a:pt x="53219" y="992005"/>
                  <a:pt x="47746" y="977687"/>
                  <a:pt x="43543" y="962977"/>
                </a:cubicBezTo>
                <a:cubicBezTo>
                  <a:pt x="38063" y="943796"/>
                  <a:pt x="34761" y="924026"/>
                  <a:pt x="29029" y="904919"/>
                </a:cubicBezTo>
                <a:cubicBezTo>
                  <a:pt x="20237" y="875611"/>
                  <a:pt x="0" y="817834"/>
                  <a:pt x="0" y="817834"/>
                </a:cubicBezTo>
                <a:cubicBezTo>
                  <a:pt x="4838" y="803320"/>
                  <a:pt x="10311" y="789002"/>
                  <a:pt x="14514" y="774291"/>
                </a:cubicBezTo>
                <a:cubicBezTo>
                  <a:pt x="28402" y="725684"/>
                  <a:pt x="35067" y="675127"/>
                  <a:pt x="58057" y="629148"/>
                </a:cubicBezTo>
                <a:cubicBezTo>
                  <a:pt x="77409" y="590443"/>
                  <a:pt x="102429" y="554086"/>
                  <a:pt x="116114" y="513034"/>
                </a:cubicBezTo>
                <a:cubicBezTo>
                  <a:pt x="120952" y="498520"/>
                  <a:pt x="121236" y="481568"/>
                  <a:pt x="130629" y="469491"/>
                </a:cubicBezTo>
                <a:cubicBezTo>
                  <a:pt x="203906" y="375278"/>
                  <a:pt x="191451" y="388971"/>
                  <a:pt x="275772" y="367891"/>
                </a:cubicBezTo>
                <a:cubicBezTo>
                  <a:pt x="416077" y="372729"/>
                  <a:pt x="556540" y="374161"/>
                  <a:pt x="696686" y="382405"/>
                </a:cubicBezTo>
                <a:cubicBezTo>
                  <a:pt x="711082" y="383252"/>
                  <a:pt x="791237" y="399455"/>
                  <a:pt x="812800" y="411434"/>
                </a:cubicBezTo>
                <a:cubicBezTo>
                  <a:pt x="843298" y="428377"/>
                  <a:pt x="899886" y="469491"/>
                  <a:pt x="899886" y="469491"/>
                </a:cubicBezTo>
                <a:cubicBezTo>
                  <a:pt x="909562" y="484005"/>
                  <a:pt x="916579" y="500699"/>
                  <a:pt x="928914" y="513034"/>
                </a:cubicBezTo>
                <a:cubicBezTo>
                  <a:pt x="941249" y="525369"/>
                  <a:pt x="961560" y="528441"/>
                  <a:pt x="972457" y="542062"/>
                </a:cubicBezTo>
                <a:cubicBezTo>
                  <a:pt x="982015" y="554009"/>
                  <a:pt x="980130" y="571921"/>
                  <a:pt x="986972" y="585605"/>
                </a:cubicBezTo>
                <a:cubicBezTo>
                  <a:pt x="994773" y="601207"/>
                  <a:pt x="1008915" y="613208"/>
                  <a:pt x="1016000" y="629148"/>
                </a:cubicBezTo>
                <a:cubicBezTo>
                  <a:pt x="1028427" y="657110"/>
                  <a:pt x="1045029" y="716234"/>
                  <a:pt x="1045029" y="716234"/>
                </a:cubicBezTo>
                <a:cubicBezTo>
                  <a:pt x="1040191" y="774291"/>
                  <a:pt x="1038214" y="832658"/>
                  <a:pt x="1030514" y="890405"/>
                </a:cubicBezTo>
                <a:cubicBezTo>
                  <a:pt x="1028492" y="905570"/>
                  <a:pt x="1025794" y="922195"/>
                  <a:pt x="1016000" y="933948"/>
                </a:cubicBezTo>
                <a:cubicBezTo>
                  <a:pt x="980190" y="976921"/>
                  <a:pt x="921788" y="993785"/>
                  <a:pt x="870857" y="1006519"/>
                </a:cubicBezTo>
                <a:cubicBezTo>
                  <a:pt x="651850" y="1061274"/>
                  <a:pt x="982449" y="974159"/>
                  <a:pt x="754743" y="1050062"/>
                </a:cubicBezTo>
                <a:cubicBezTo>
                  <a:pt x="703202" y="1067242"/>
                  <a:pt x="571299" y="1075664"/>
                  <a:pt x="537029" y="1079091"/>
                </a:cubicBezTo>
                <a:cubicBezTo>
                  <a:pt x="508000" y="1074253"/>
                  <a:pt x="478493" y="1071715"/>
                  <a:pt x="449943" y="1064577"/>
                </a:cubicBezTo>
                <a:cubicBezTo>
                  <a:pt x="420258" y="1057156"/>
                  <a:pt x="362857" y="1035548"/>
                  <a:pt x="362857" y="1035548"/>
                </a:cubicBezTo>
                <a:cubicBezTo>
                  <a:pt x="298703" y="939315"/>
                  <a:pt x="374099" y="1046243"/>
                  <a:pt x="290286" y="948462"/>
                </a:cubicBezTo>
                <a:cubicBezTo>
                  <a:pt x="274543" y="930095"/>
                  <a:pt x="261257" y="909757"/>
                  <a:pt x="246743" y="890405"/>
                </a:cubicBezTo>
                <a:cubicBezTo>
                  <a:pt x="241905" y="875891"/>
                  <a:pt x="232229" y="862161"/>
                  <a:pt x="232229" y="846862"/>
                </a:cubicBezTo>
                <a:cubicBezTo>
                  <a:pt x="232229" y="812652"/>
                  <a:pt x="240623" y="778921"/>
                  <a:pt x="246743" y="745262"/>
                </a:cubicBezTo>
                <a:cubicBezTo>
                  <a:pt x="250311" y="725636"/>
                  <a:pt x="250192" y="703803"/>
                  <a:pt x="261257" y="687205"/>
                </a:cubicBezTo>
                <a:cubicBezTo>
                  <a:pt x="270933" y="672691"/>
                  <a:pt x="290605" y="668316"/>
                  <a:pt x="304800" y="658177"/>
                </a:cubicBezTo>
                <a:cubicBezTo>
                  <a:pt x="324485" y="644117"/>
                  <a:pt x="341220" y="625452"/>
                  <a:pt x="362857" y="614634"/>
                </a:cubicBezTo>
                <a:cubicBezTo>
                  <a:pt x="426613" y="582756"/>
                  <a:pt x="482020" y="581023"/>
                  <a:pt x="551543" y="571091"/>
                </a:cubicBezTo>
                <a:cubicBezTo>
                  <a:pt x="619538" y="548427"/>
                  <a:pt x="611908" y="544012"/>
                  <a:pt x="711200" y="571091"/>
                </a:cubicBezTo>
                <a:cubicBezTo>
                  <a:pt x="728029" y="575681"/>
                  <a:pt x="739141" y="592318"/>
                  <a:pt x="754743" y="600119"/>
                </a:cubicBezTo>
                <a:cubicBezTo>
                  <a:pt x="768427" y="606961"/>
                  <a:pt x="783772" y="609796"/>
                  <a:pt x="798286" y="614634"/>
                </a:cubicBezTo>
                <a:cubicBezTo>
                  <a:pt x="803124" y="629148"/>
                  <a:pt x="805958" y="644493"/>
                  <a:pt x="812800" y="658177"/>
                </a:cubicBezTo>
                <a:cubicBezTo>
                  <a:pt x="820601" y="673779"/>
                  <a:pt x="839665" y="684410"/>
                  <a:pt x="841829" y="701719"/>
                </a:cubicBezTo>
                <a:cubicBezTo>
                  <a:pt x="846686" y="740579"/>
                  <a:pt x="803925" y="849821"/>
                  <a:pt x="769257" y="861377"/>
                </a:cubicBezTo>
                <a:cubicBezTo>
                  <a:pt x="622884" y="910167"/>
                  <a:pt x="849956" y="835715"/>
                  <a:pt x="667657" y="890405"/>
                </a:cubicBezTo>
                <a:cubicBezTo>
                  <a:pt x="638349" y="899198"/>
                  <a:pt x="580572" y="919434"/>
                  <a:pt x="580572" y="919434"/>
                </a:cubicBezTo>
                <a:cubicBezTo>
                  <a:pt x="556381" y="914596"/>
                  <a:pt x="528920" y="917994"/>
                  <a:pt x="508000" y="904919"/>
                </a:cubicBezTo>
                <a:cubicBezTo>
                  <a:pt x="471001" y="881795"/>
                  <a:pt x="462162" y="839977"/>
                  <a:pt x="449943" y="803319"/>
                </a:cubicBezTo>
                <a:cubicBezTo>
                  <a:pt x="464457" y="788805"/>
                  <a:pt x="476407" y="771163"/>
                  <a:pt x="493486" y="759777"/>
                </a:cubicBezTo>
                <a:cubicBezTo>
                  <a:pt x="506216" y="751290"/>
                  <a:pt x="522967" y="751289"/>
                  <a:pt x="537029" y="745262"/>
                </a:cubicBezTo>
                <a:cubicBezTo>
                  <a:pt x="556916" y="736739"/>
                  <a:pt x="575734" y="725910"/>
                  <a:pt x="595086" y="716234"/>
                </a:cubicBezTo>
                <a:cubicBezTo>
                  <a:pt x="663638" y="733372"/>
                  <a:pt x="635301" y="721827"/>
                  <a:pt x="682172" y="745262"/>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hp\Downloads\OPERATIVA\20150520_115539.jpg"/>
          <p:cNvPicPr>
            <a:picLocks noChangeAspect="1" noChangeArrowheads="1"/>
          </p:cNvPicPr>
          <p:nvPr/>
        </p:nvPicPr>
        <p:blipFill>
          <a:blip r:embed="rId2" cstate="print"/>
          <a:srcRect/>
          <a:stretch>
            <a:fillRect/>
          </a:stretch>
        </p:blipFill>
        <p:spPr bwMode="auto">
          <a:xfrm rot="10800000">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sp>
        <p:nvSpPr>
          <p:cNvPr id="3" name="Content Placeholder 2"/>
          <p:cNvSpPr>
            <a:spLocks noGrp="1"/>
          </p:cNvSpPr>
          <p:nvPr>
            <p:ph idx="1"/>
          </p:nvPr>
        </p:nvSpPr>
        <p:spPr>
          <a:xfrm>
            <a:off x="304800" y="1554163"/>
            <a:ext cx="8686800" cy="3246438"/>
          </a:xfrm>
        </p:spPr>
        <p:txBody>
          <a:bodyPr/>
          <a:lstStyle/>
          <a:p>
            <a:endParaRPr lang="es-ES" dirty="0"/>
          </a:p>
        </p:txBody>
      </p:sp>
      <p:pic>
        <p:nvPicPr>
          <p:cNvPr id="20481" name="Picture 1" descr="C:\Users\hp\Downloads\OPERATIVA\20150521_052238.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sp>
        <p:nvSpPr>
          <p:cNvPr id="3" name="Content Placeholder 2"/>
          <p:cNvSpPr>
            <a:spLocks noGrp="1"/>
          </p:cNvSpPr>
          <p:nvPr>
            <p:ph idx="1"/>
          </p:nvPr>
        </p:nvSpPr>
        <p:spPr>
          <a:xfrm>
            <a:off x="304800" y="1554163"/>
            <a:ext cx="8686800" cy="3246438"/>
          </a:xfrm>
        </p:spPr>
        <p:txBody>
          <a:bodyPr/>
          <a:lstStyle/>
          <a:p>
            <a:endParaRPr lang="es-ES" dirty="0"/>
          </a:p>
        </p:txBody>
      </p:sp>
      <p:pic>
        <p:nvPicPr>
          <p:cNvPr id="97282" name="Picture 2" descr="D:\002 PERSONAL\OPERATIVA\Operativa\data\simboli\10-raggi\05.jpg"/>
          <p:cNvPicPr>
            <a:picLocks noChangeAspect="1" noChangeArrowheads="1"/>
          </p:cNvPicPr>
          <p:nvPr/>
        </p:nvPicPr>
        <p:blipFill>
          <a:blip r:embed="rId2" cstate="print"/>
          <a:srcRect/>
          <a:stretch>
            <a:fillRect/>
          </a:stretch>
        </p:blipFill>
        <p:spPr bwMode="auto">
          <a:xfrm>
            <a:off x="990600" y="0"/>
            <a:ext cx="7244366" cy="6858000"/>
          </a:xfrm>
          <a:prstGeom prst="rect">
            <a:avLst/>
          </a:prstGeom>
          <a:noFill/>
        </p:spPr>
      </p:pic>
    </p:spTree>
  </p:cSld>
  <p:clrMapOvr>
    <a:masterClrMapping/>
  </p:clrMapOvr>
  <p:transition>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8534400" cy="4922838"/>
          </a:xfrm>
        </p:spPr>
        <p:txBody>
          <a:bodyPr>
            <a:normAutofit fontScale="70000" lnSpcReduction="20000"/>
          </a:bodyPr>
          <a:lstStyle/>
          <a:p>
            <a:pPr algn="just">
              <a:lnSpc>
                <a:spcPct val="90000"/>
              </a:lnSpc>
            </a:pPr>
            <a:r>
              <a:rPr lang="es-ES" sz="3500" b="1" u="sng" dirty="0" smtClean="0"/>
              <a:t>SÍMBOLO DE ENCUADRE, CENTROS TACITOS Y CENTROS MANIFIESTOS.</a:t>
            </a:r>
          </a:p>
          <a:p>
            <a:pPr algn="just"/>
            <a:endParaRPr lang="es-ES" b="1" u="sng" dirty="0" smtClean="0"/>
          </a:p>
          <a:p>
            <a:r>
              <a:rPr lang="es-ES" dirty="0" smtClean="0"/>
              <a:t>ENCUADRE: Una figura geométrica elemental </a:t>
            </a:r>
            <a:r>
              <a:rPr lang="es-ES" dirty="0" err="1" smtClean="0"/>
              <a:t>actua</a:t>
            </a:r>
            <a:r>
              <a:rPr lang="es-ES" dirty="0" smtClean="0"/>
              <a:t> como encuadre y como referencial de centros manifiestos y relacionales. </a:t>
            </a:r>
          </a:p>
          <a:p>
            <a:endParaRPr lang="es-ES" dirty="0" smtClean="0"/>
          </a:p>
          <a:p>
            <a:r>
              <a:rPr lang="es-ES" dirty="0" smtClean="0"/>
              <a:t>CENTRO MANIFIESTO, en donde se cruzan líneas, cuando las curvas y rectas se cortan y la visión se detiene en el punto de intersección</a:t>
            </a:r>
          </a:p>
          <a:p>
            <a:endParaRPr lang="es-ES" dirty="0" smtClean="0"/>
          </a:p>
          <a:p>
            <a:r>
              <a:rPr lang="es-ES" dirty="0" smtClean="0"/>
              <a:t>CENTRO TÁCITO que es donde se dirige el ojo sin dirección de trazos, en “vacío” diríamos. Eso sobreviene en el espacio de representación interno, en virtud del equilibrio de las tensiones que se oponen, al representar una determinada figura geométrica</a:t>
            </a:r>
          </a:p>
        </p:txBody>
      </p:sp>
    </p:spTree>
  </p:cSld>
  <p:clrMapOvr>
    <a:masterClrMapping/>
  </p:clrMapOvr>
  <p:transition>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pic>
        <p:nvPicPr>
          <p:cNvPr id="4" name="Picture 3"/>
          <p:cNvPicPr/>
          <p:nvPr/>
        </p:nvPicPr>
        <p:blipFill>
          <a:blip r:embed="rId2" cstate="print"/>
          <a:srcRect l="2967" t="3200" r="29403" b="49416"/>
          <a:stretch>
            <a:fillRect/>
          </a:stretch>
        </p:blipFill>
        <p:spPr bwMode="auto">
          <a:xfrm>
            <a:off x="762000" y="1524000"/>
            <a:ext cx="7772400" cy="504848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graphicFrame>
        <p:nvGraphicFramePr>
          <p:cNvPr id="4" name="Content Placeholder 3"/>
          <p:cNvGraphicFramePr>
            <a:graphicFrameLocks noGrp="1"/>
          </p:cNvGraphicFramePr>
          <p:nvPr>
            <p:ph idx="1"/>
          </p:nvPr>
        </p:nvGraphicFramePr>
        <p:xfrm>
          <a:off x="304800" y="1554163"/>
          <a:ext cx="8686800" cy="4546600"/>
        </p:xfrm>
        <a:graphic>
          <a:graphicData uri="http://schemas.openxmlformats.org/drawingml/2006/table">
            <a:tbl>
              <a:tblPr firstRow="1" bandRow="1">
                <a:tableStyleId>{5C22544A-7EE6-4342-B048-85BDC9FD1C3A}</a:tableStyleId>
              </a:tblPr>
              <a:tblGrid>
                <a:gridCol w="4343400"/>
                <a:gridCol w="4343400"/>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 sz="1800" b="1" kern="1200" dirty="0" smtClean="0">
                          <a:solidFill>
                            <a:schemeClr val="lt1"/>
                          </a:solidFill>
                          <a:latin typeface="+mn-lt"/>
                          <a:ea typeface="+mn-ea"/>
                          <a:cs typeface="+mn-cs"/>
                        </a:rPr>
                        <a:t>No Figurativo</a:t>
                      </a:r>
                      <a:endParaRPr lang="es-ES" dirty="0" smtClean="0"/>
                    </a:p>
                  </a:txBody>
                  <a:tcPr/>
                </a:tc>
                <a:tc hMerge="1">
                  <a:txBody>
                    <a:bodyPr/>
                    <a:lstStyle/>
                    <a:p>
                      <a:endParaRPr lang="es-E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s-ES" sz="1600" i="1" kern="1200" noProof="0" dirty="0" smtClean="0">
                        <a:solidFill>
                          <a:schemeClr val="dk1"/>
                        </a:solidFill>
                        <a:latin typeface="+mn-lt"/>
                        <a:ea typeface="+mn-ea"/>
                        <a:cs typeface="+mn-cs"/>
                      </a:endParaRP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s-ES" dirty="0"/>
                    </a:p>
                  </a:txBody>
                  <a:tcPr/>
                </a:tc>
                <a:tc>
                  <a:txBody>
                    <a:bodyPr/>
                    <a:lstStyle/>
                    <a:p>
                      <a:endParaRPr lang="es-ES" dirty="0"/>
                    </a:p>
                  </a:txBody>
                  <a:tcPr/>
                </a:tc>
              </a:tr>
              <a:tr h="370840">
                <a:tc>
                  <a:txBody>
                    <a:bodyPr/>
                    <a:lstStyle/>
                    <a:p>
                      <a:r>
                        <a:rPr kumimoji="0" lang="es-ES" sz="1800" i="1" kern="1200" dirty="0" smtClean="0">
                          <a:solidFill>
                            <a:schemeClr val="dk1"/>
                          </a:solidFill>
                          <a:latin typeface="+mn-lt"/>
                          <a:ea typeface="+mn-ea"/>
                          <a:cs typeface="+mn-cs"/>
                        </a:rPr>
                        <a:t>Signos no-figurativos. Placa del Rey </a:t>
                      </a:r>
                      <a:r>
                        <a:rPr kumimoji="0" lang="es-ES" sz="1800" i="1" kern="1200" dirty="0" err="1" smtClean="0">
                          <a:solidFill>
                            <a:schemeClr val="dk1"/>
                          </a:solidFill>
                          <a:latin typeface="+mn-lt"/>
                          <a:ea typeface="+mn-ea"/>
                          <a:cs typeface="+mn-cs"/>
                        </a:rPr>
                        <a:t>Pandya</a:t>
                      </a:r>
                      <a:r>
                        <a:rPr kumimoji="0" lang="es-ES" sz="1800" i="1" kern="1200" dirty="0" smtClean="0">
                          <a:solidFill>
                            <a:schemeClr val="dk1"/>
                          </a:solidFill>
                          <a:latin typeface="+mn-lt"/>
                          <a:ea typeface="+mn-ea"/>
                          <a:cs typeface="+mn-cs"/>
                        </a:rPr>
                        <a:t>.  </a:t>
                      </a:r>
                      <a:r>
                        <a:rPr kumimoji="0" lang="es-ES" sz="1800" i="1" kern="1200" dirty="0" err="1" smtClean="0">
                          <a:solidFill>
                            <a:schemeClr val="dk1"/>
                          </a:solidFill>
                          <a:latin typeface="+mn-lt"/>
                          <a:ea typeface="+mn-ea"/>
                          <a:cs typeface="+mn-cs"/>
                        </a:rPr>
                        <a:t>Parantaka</a:t>
                      </a:r>
                      <a:r>
                        <a:rPr kumimoji="0" lang="es-ES" sz="1800" i="1" kern="1200" dirty="0" smtClean="0">
                          <a:solidFill>
                            <a:schemeClr val="dk1"/>
                          </a:solidFill>
                          <a:latin typeface="+mn-lt"/>
                          <a:ea typeface="+mn-ea"/>
                          <a:cs typeface="+mn-cs"/>
                        </a:rPr>
                        <a:t>.</a:t>
                      </a:r>
                      <a:endParaRPr lang="es-E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smtClean="0"/>
                        <a:t>Detalles</a:t>
                      </a:r>
                      <a:r>
                        <a:rPr lang="es-ES" baseline="0" noProof="0" dirty="0" smtClean="0"/>
                        <a:t> que adornan cerámica Azteca</a:t>
                      </a:r>
                      <a:endParaRPr lang="es-ES" noProof="0" dirty="0" smtClean="0"/>
                    </a:p>
                  </a:txBody>
                  <a:tcPr/>
                </a:tc>
              </a:tr>
            </a:tbl>
          </a:graphicData>
        </a:graphic>
      </p:graphicFrame>
      <p:pic>
        <p:nvPicPr>
          <p:cNvPr id="7" name="Picture 6"/>
          <p:cNvPicPr/>
          <p:nvPr/>
        </p:nvPicPr>
        <p:blipFill>
          <a:blip r:embed="rId2" cstate="print"/>
          <a:srcRect/>
          <a:stretch>
            <a:fillRect/>
          </a:stretch>
        </p:blipFill>
        <p:spPr bwMode="auto">
          <a:xfrm>
            <a:off x="381000" y="2286000"/>
            <a:ext cx="4219406" cy="2895600"/>
          </a:xfrm>
          <a:prstGeom prst="rect">
            <a:avLst/>
          </a:prstGeom>
          <a:noFill/>
          <a:ln w="9525">
            <a:noFill/>
            <a:miter lim="800000"/>
            <a:headEnd/>
            <a:tailEnd/>
          </a:ln>
        </p:spPr>
      </p:pic>
      <p:pic>
        <p:nvPicPr>
          <p:cNvPr id="8" name="Picture 7"/>
          <p:cNvPicPr/>
          <p:nvPr/>
        </p:nvPicPr>
        <p:blipFill>
          <a:blip r:embed="rId3" cstate="print"/>
          <a:srcRect l="10877" t="8696" r="12987" b="10870"/>
          <a:stretch>
            <a:fillRect/>
          </a:stretch>
        </p:blipFill>
        <p:spPr bwMode="auto">
          <a:xfrm>
            <a:off x="4724400" y="2169367"/>
            <a:ext cx="4191000" cy="3164633"/>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0" y="1554162"/>
            <a:ext cx="3810000" cy="4922838"/>
          </a:xfrm>
        </p:spPr>
        <p:txBody>
          <a:bodyPr>
            <a:normAutofit fontScale="62500" lnSpcReduction="20000"/>
          </a:bodyPr>
          <a:lstStyle/>
          <a:p>
            <a:pPr algn="just">
              <a:lnSpc>
                <a:spcPct val="90000"/>
              </a:lnSpc>
            </a:pPr>
            <a:r>
              <a:rPr lang="es-ES" sz="3500" b="1" u="sng" dirty="0" smtClean="0"/>
              <a:t>SÍMBOLO DE ENCUADRE, CENTROS TACITOS Y CENTROS MANIFIESTOS.</a:t>
            </a:r>
          </a:p>
          <a:p>
            <a:pPr algn="just"/>
            <a:endParaRPr lang="es-ES" b="1" u="sng" dirty="0" smtClean="0"/>
          </a:p>
          <a:p>
            <a:r>
              <a:rPr lang="es-ES" dirty="0" smtClean="0"/>
              <a:t>En el caso del círculo no hay centros manifiestos, hay solamente centro tácito, lo que provoca un movimiento general hacia el centro.</a:t>
            </a:r>
          </a:p>
          <a:p>
            <a:endParaRPr lang="es-ES" dirty="0" smtClean="0"/>
          </a:p>
          <a:p>
            <a:r>
              <a:rPr lang="es-ES" dirty="0" smtClean="0"/>
              <a:t>En la imagen del punto aparece un centro manifiesto, pero no hay encuadre ni centro tácito, lo que provoca el  desplazamiento del centro en cualquier dirección.</a:t>
            </a:r>
            <a:endParaRPr lang="es-ES" dirty="0"/>
          </a:p>
        </p:txBody>
      </p:sp>
      <p:pic>
        <p:nvPicPr>
          <p:cNvPr id="4" name="Picture 3"/>
          <p:cNvPicPr/>
          <p:nvPr/>
        </p:nvPicPr>
        <p:blipFill>
          <a:blip r:embed="rId2" cstate="print"/>
          <a:srcRect l="2967" t="50703" r="29234" b="2400"/>
          <a:stretch>
            <a:fillRect/>
          </a:stretch>
        </p:blipFill>
        <p:spPr bwMode="auto">
          <a:xfrm>
            <a:off x="3794932" y="3429000"/>
            <a:ext cx="5347346" cy="3429000"/>
          </a:xfrm>
          <a:prstGeom prst="rect">
            <a:avLst/>
          </a:prstGeom>
          <a:noFill/>
          <a:ln w="9525">
            <a:noFill/>
            <a:miter lim="800000"/>
            <a:headEnd/>
            <a:tailEnd/>
          </a:ln>
        </p:spPr>
      </p:pic>
      <p:sp>
        <p:nvSpPr>
          <p:cNvPr id="5" name="Content Placeholder 2"/>
          <p:cNvSpPr txBox="1">
            <a:spLocks/>
          </p:cNvSpPr>
          <p:nvPr/>
        </p:nvSpPr>
        <p:spPr>
          <a:xfrm>
            <a:off x="3886200" y="1295400"/>
            <a:ext cx="5257800" cy="2209800"/>
          </a:xfrm>
          <a:prstGeom prst="rect">
            <a:avLst/>
          </a:prstGeom>
        </p:spPr>
        <p:txBody>
          <a:bodyPr vert="horz">
            <a:normAutofit fontScale="77500" lnSpcReduction="20000"/>
          </a:bodyPr>
          <a:lstStyle/>
          <a:p>
            <a:r>
              <a:rPr lang="es-ES" sz="2400" dirty="0" smtClean="0"/>
              <a:t>Cuando un símbolo incluye a otro en su campo, el segundo es centro manifiesto, siendo indiferente el lugar en donde ese símbolo esté emplazado. </a:t>
            </a:r>
          </a:p>
          <a:p>
            <a:endParaRPr lang="es-ES" sz="2400" dirty="0" smtClean="0"/>
          </a:p>
          <a:p>
            <a:r>
              <a:rPr lang="es-ES" sz="2400" dirty="0" smtClean="0"/>
              <a:t>Los centros manifiestos tienden a captar la mirada mientras que el vacío tiene centro tácito. Si se fija el centro tácito como centro manifiesto, surge el símbolo incluido, y el primero se convierte en encuadre.</a:t>
            </a:r>
            <a:endParaRPr lang="es-ES" sz="2400" dirty="0"/>
          </a:p>
        </p:txBody>
      </p:sp>
    </p:spTree>
  </p:cSld>
  <p:clrMapOvr>
    <a:masterClrMapping/>
  </p:clrMapOvr>
  <p:transition>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8686800" cy="4922838"/>
          </a:xfrm>
        </p:spPr>
        <p:txBody>
          <a:bodyPr>
            <a:normAutofit fontScale="92500"/>
          </a:bodyPr>
          <a:lstStyle/>
          <a:p>
            <a:pPr algn="just">
              <a:lnSpc>
                <a:spcPct val="90000"/>
              </a:lnSpc>
            </a:pPr>
            <a:r>
              <a:rPr lang="es-ES" sz="3500" b="1" u="sng" dirty="0" smtClean="0"/>
              <a:t>EL SÍMBOLO Y SUS APLICACIONES.</a:t>
            </a:r>
          </a:p>
          <a:p>
            <a:pPr algn="just"/>
            <a:endParaRPr lang="es-ES" b="1" u="sng" dirty="0" smtClean="0"/>
          </a:p>
          <a:p>
            <a:r>
              <a:rPr lang="es-ES" dirty="0" smtClean="0"/>
              <a:t>El símbolo cumpliendo con funciones de abstracción y ordenamiento, su rol compensador para la conciencia frente al medio y como traducción plástica de impulsos internos. Esto sucede con la formación del símbolo, pero se le pueden dar otros usos como es el de fetiche o talismán; en este caso el símbolo cobra valor en sí mismo y tiene “poder” para operar en el mundo.</a:t>
            </a:r>
          </a:p>
          <a:p>
            <a:endParaRPr lang="es-ES" dirty="0" smtClean="0"/>
          </a:p>
          <a:p>
            <a:pPr>
              <a:buNone/>
            </a:pPr>
            <a:endParaRPr lang="es-ES" dirty="0"/>
          </a:p>
        </p:txBody>
      </p:sp>
    </p:spTree>
  </p:cSld>
  <p:clrMapOvr>
    <a:masterClrMapping/>
  </p:clrMapOvr>
  <p:transition>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5867400" cy="4922838"/>
          </a:xfrm>
        </p:spPr>
        <p:txBody>
          <a:bodyPr>
            <a:normAutofit fontScale="77500" lnSpcReduction="20000"/>
          </a:bodyPr>
          <a:lstStyle/>
          <a:p>
            <a:pPr algn="just">
              <a:lnSpc>
                <a:spcPct val="90000"/>
              </a:lnSpc>
            </a:pPr>
            <a:r>
              <a:rPr lang="es-ES" sz="3500" b="1" u="sng" dirty="0" smtClean="0"/>
              <a:t>EL SÍMBOLO Y SUS APLICACIONES.</a:t>
            </a:r>
          </a:p>
          <a:p>
            <a:r>
              <a:rPr lang="es-ES" dirty="0" smtClean="0"/>
              <a:t>Otra concepción del símbolo es el plano o plantilla de trabajo interno.</a:t>
            </a:r>
          </a:p>
          <a:p>
            <a:r>
              <a:rPr lang="es-ES" dirty="0" smtClean="0"/>
              <a:t>Este caso podemos verlo en el ejemplo de la plantilla del </a:t>
            </a:r>
            <a:r>
              <a:rPr lang="es-ES" dirty="0" err="1" smtClean="0"/>
              <a:t>Arbol</a:t>
            </a:r>
            <a:r>
              <a:rPr lang="es-ES" dirty="0" smtClean="0"/>
              <a:t> de la Cábala, una muestra de trabajo lógico y riguroso de tipo mental, como el que aparece en la ilustración.</a:t>
            </a:r>
          </a:p>
          <a:p>
            <a:r>
              <a:rPr lang="es-ES" dirty="0" smtClean="0"/>
              <a:t>Por último, el símbolo puede servir como “máquina” para organizar y ordenar fenómenos, como en el caso de los símbolos usados para estudios astronómicos</a:t>
            </a:r>
            <a:endParaRPr lang="es-ES" b="1" u="sng" dirty="0" smtClean="0"/>
          </a:p>
          <a:p>
            <a:pPr>
              <a:buNone/>
            </a:pPr>
            <a:endParaRPr lang="es-ES" dirty="0" smtClean="0"/>
          </a:p>
          <a:p>
            <a:pPr>
              <a:buNone/>
            </a:pPr>
            <a:endParaRPr lang="es-ES" dirty="0"/>
          </a:p>
        </p:txBody>
      </p:sp>
      <p:pic>
        <p:nvPicPr>
          <p:cNvPr id="4" name="Picture 3"/>
          <p:cNvPicPr/>
          <p:nvPr/>
        </p:nvPicPr>
        <p:blipFill>
          <a:blip r:embed="rId2" cstate="print"/>
          <a:srcRect l="50000" b="39700"/>
          <a:stretch>
            <a:fillRect/>
          </a:stretch>
        </p:blipFill>
        <p:spPr bwMode="auto">
          <a:xfrm>
            <a:off x="6324600" y="2133600"/>
            <a:ext cx="2819400" cy="44196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0" y="1554162"/>
            <a:ext cx="4800600" cy="4922838"/>
          </a:xfrm>
        </p:spPr>
        <p:txBody>
          <a:bodyPr>
            <a:normAutofit fontScale="47500" lnSpcReduction="20000"/>
          </a:bodyPr>
          <a:lstStyle/>
          <a:p>
            <a:pPr algn="just">
              <a:lnSpc>
                <a:spcPct val="90000"/>
              </a:lnSpc>
            </a:pPr>
            <a:r>
              <a:rPr lang="es-ES" sz="3500" b="1" u="sng" dirty="0" smtClean="0"/>
              <a:t>EL SÍMBOLO Y SUS APLICACIONES.</a:t>
            </a:r>
          </a:p>
          <a:p>
            <a:pPr algn="just">
              <a:lnSpc>
                <a:spcPct val="90000"/>
              </a:lnSpc>
            </a:pPr>
            <a:endParaRPr lang="es-ES" sz="3500" b="1" u="sng" dirty="0" smtClean="0"/>
          </a:p>
          <a:p>
            <a:r>
              <a:rPr lang="es-ES" dirty="0" smtClean="0"/>
              <a:t>En otro sentido, diferente al que estamos mencionando, puede verse al símbolo presentado del siguiente modo:</a:t>
            </a:r>
          </a:p>
          <a:p>
            <a:endParaRPr lang="es-ES" dirty="0" smtClean="0"/>
          </a:p>
          <a:p>
            <a:r>
              <a:rPr lang="es-ES" dirty="0" smtClean="0"/>
              <a:t>a) Al punto, por su dinámica, se lo suele usar como referencia susceptible de ubicarse en cualquier plano. Su representación es centrífuga.</a:t>
            </a:r>
          </a:p>
          <a:p>
            <a:r>
              <a:rPr lang="es-ES" dirty="0" smtClean="0"/>
              <a:t>b) El círculo es utilizado para representar procesos, algo que nace, se desarrolla y concluye.</a:t>
            </a:r>
          </a:p>
          <a:p>
            <a:r>
              <a:rPr lang="es-ES" dirty="0" smtClean="0"/>
              <a:t>c) La mandorla representa dos puntos de tensión y relaciones que surgen entre ellos.</a:t>
            </a:r>
          </a:p>
          <a:p>
            <a:r>
              <a:rPr lang="es-ES" dirty="0" smtClean="0"/>
              <a:t>d) El triángulo indica la composición de una entidad cualquiera, atendiendo a tres fuerzas o elementos básicos.</a:t>
            </a:r>
          </a:p>
          <a:p>
            <a:r>
              <a:rPr lang="es-ES" dirty="0" smtClean="0"/>
              <a:t>Existen numerosas “máquinas-símbolo” que pueden ser usadas como auxiliares de un método de pensamiento, pero las principales son las mencionadas, que sirven para fijar el punto de interés, el proceso, la relación y la composición sobre un objeto de estudio dado.</a:t>
            </a:r>
          </a:p>
          <a:p>
            <a:pPr>
              <a:buNone/>
            </a:pPr>
            <a:endParaRPr lang="es-ES" dirty="0"/>
          </a:p>
        </p:txBody>
      </p:sp>
      <p:pic>
        <p:nvPicPr>
          <p:cNvPr id="5" name="Picture 4"/>
          <p:cNvPicPr/>
          <p:nvPr/>
        </p:nvPicPr>
        <p:blipFill>
          <a:blip r:embed="rId2" cstate="print"/>
          <a:srcRect l="44682"/>
          <a:stretch>
            <a:fillRect/>
          </a:stretch>
        </p:blipFill>
        <p:spPr bwMode="auto">
          <a:xfrm>
            <a:off x="4689887" y="1534183"/>
            <a:ext cx="4454113" cy="532381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Simbólica</a:t>
            </a:r>
            <a:endParaRPr lang="es-ES" dirty="0"/>
          </a:p>
        </p:txBody>
      </p:sp>
      <p:sp>
        <p:nvSpPr>
          <p:cNvPr id="3" name="Content Placeholder 2"/>
          <p:cNvSpPr>
            <a:spLocks noGrp="1"/>
          </p:cNvSpPr>
          <p:nvPr>
            <p:ph idx="1"/>
          </p:nvPr>
        </p:nvSpPr>
        <p:spPr>
          <a:xfrm>
            <a:off x="304800" y="1554162"/>
            <a:ext cx="8610600" cy="4999038"/>
          </a:xfrm>
        </p:spPr>
        <p:txBody>
          <a:bodyPr>
            <a:normAutofit fontScale="92500" lnSpcReduction="20000"/>
          </a:bodyPr>
          <a:lstStyle/>
          <a:p>
            <a:pPr algn="just">
              <a:lnSpc>
                <a:spcPct val="110000"/>
              </a:lnSpc>
            </a:pPr>
            <a:r>
              <a:rPr lang="es-ES" sz="3100" b="1" u="sng" dirty="0" smtClean="0"/>
              <a:t>La acción de forma del símbolo</a:t>
            </a:r>
          </a:p>
          <a:p>
            <a:endParaRPr lang="es-ES" sz="3600" b="1" u="sng" dirty="0" smtClean="0"/>
          </a:p>
          <a:p>
            <a:r>
              <a:rPr lang="es-ES" sz="2400" dirty="0" smtClean="0"/>
              <a:t>Entendemos por acción de forma la actividad que registra como cambio de tono general aquella persona que se coloca en el interior de un ámbito. Si se pasa de un lugar a otro que tiene una forma diferente, esta sensación resulta más evidente que si se transita por dos espacios de forma similar. </a:t>
            </a:r>
          </a:p>
          <a:p>
            <a:r>
              <a:rPr lang="es-ES" sz="2400" dirty="0" smtClean="0"/>
              <a:t>La acción de forma del símbolo existe en la medida en que es percibido.</a:t>
            </a:r>
          </a:p>
          <a:p>
            <a:r>
              <a:rPr lang="es-ES" sz="2400" dirty="0" smtClean="0"/>
              <a:t>Si </a:t>
            </a:r>
            <a:r>
              <a:rPr lang="es-ES" sz="2400" dirty="0" err="1" smtClean="0"/>
              <a:t>alguién</a:t>
            </a:r>
            <a:r>
              <a:rPr lang="es-ES" sz="2400" dirty="0" smtClean="0"/>
              <a:t> se coloca en el interior de un aposento y no sabe donde se encuentra, el hecho de que la habitación sea esférica o piramidal no tiene significado para esa persona. Pero si el mismo personaje, aunque esté con los ojos vendados, sabe que está incluido en una habitación piramidal, va a tener registros de tensiones internas diferentes a si sabe que está en un espacio esférico. </a:t>
            </a:r>
          </a:p>
          <a:p>
            <a:endParaRPr lang="es-ES" sz="2400" dirty="0" smtClean="0"/>
          </a:p>
          <a:p>
            <a:endParaRPr lang="es-ES" sz="2400" dirty="0" smtClean="0"/>
          </a:p>
        </p:txBody>
      </p:sp>
    </p:spTree>
  </p:cSld>
  <p:clrMapOvr>
    <a:masterClrMapping/>
  </p:clrMapOvr>
  <p:transition>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sp>
        <p:nvSpPr>
          <p:cNvPr id="3" name="Content Placeholder 2"/>
          <p:cNvSpPr>
            <a:spLocks noGrp="1"/>
          </p:cNvSpPr>
          <p:nvPr>
            <p:ph idx="1"/>
          </p:nvPr>
        </p:nvSpPr>
        <p:spPr>
          <a:xfrm>
            <a:off x="304800" y="1554163"/>
            <a:ext cx="8686800" cy="3246438"/>
          </a:xfrm>
        </p:spPr>
        <p:txBody>
          <a:bodyPr>
            <a:normAutofit/>
          </a:bodyPr>
          <a:lstStyle/>
          <a:p>
            <a:pPr algn="ctr"/>
            <a:r>
              <a:rPr lang="es-ES" sz="8800" b="1" dirty="0" smtClean="0"/>
              <a:t>FIN SIMBOLICA</a:t>
            </a:r>
            <a:endParaRPr lang="es-ES" sz="8800" b="1" dirty="0"/>
          </a:p>
        </p:txBody>
      </p:sp>
    </p:spTree>
  </p:cSld>
  <p:clrMapOvr>
    <a:masterClrMapping/>
  </p:clrMapOvr>
  <p:transition>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ALEGóRICA</a:t>
            </a:r>
            <a:endParaRPr lang="es-ES" dirty="0"/>
          </a:p>
        </p:txBody>
      </p:sp>
      <p:graphicFrame>
        <p:nvGraphicFramePr>
          <p:cNvPr id="4" name="Content Placeholder 3"/>
          <p:cNvGraphicFramePr>
            <a:graphicFrameLocks/>
          </p:cNvGraphicFramePr>
          <p:nvPr/>
        </p:nvGraphicFramePr>
        <p:xfrm>
          <a:off x="304800" y="1295400"/>
          <a:ext cx="8686800" cy="5059679"/>
        </p:xfrm>
        <a:graphic>
          <a:graphicData uri="http://schemas.openxmlformats.org/drawingml/2006/table">
            <a:tbl>
              <a:tblPr firstRow="1" bandRow="1">
                <a:tableStyleId>{5C22544A-7EE6-4342-B048-85BDC9FD1C3A}</a:tableStyleId>
              </a:tblPr>
              <a:tblGrid>
                <a:gridCol w="4724400"/>
                <a:gridCol w="3962400"/>
              </a:tblGrid>
              <a:tr h="380999">
                <a:tc>
                  <a:txBody>
                    <a:bodyPr/>
                    <a:lstStyle/>
                    <a:p>
                      <a:r>
                        <a:rPr lang="es-ES" b="1" noProof="0" dirty="0" smtClean="0"/>
                        <a:t>ALEGORÍA</a:t>
                      </a:r>
                      <a:endParaRPr lang="es-ES" b="1"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smtClean="0"/>
                        <a:t>CARACTERISTICAS DE LA S</a:t>
                      </a:r>
                      <a:r>
                        <a:rPr lang="es-ES" baseline="0" noProof="0" dirty="0" smtClean="0"/>
                        <a:t> A</a:t>
                      </a:r>
                      <a:r>
                        <a:rPr lang="es-ES" noProof="0" dirty="0" smtClean="0"/>
                        <a:t>LEGORIA</a:t>
                      </a:r>
                    </a:p>
                  </a:txBody>
                  <a:tcPr/>
                </a:tc>
              </a:tr>
              <a:tr h="1615085">
                <a:tc>
                  <a:txBody>
                    <a:bodyPr/>
                    <a:lstStyle/>
                    <a:p>
                      <a:pPr algn="just"/>
                      <a:r>
                        <a:rPr lang="es-ES" noProof="0" dirty="0" smtClean="0"/>
                        <a:t>Las</a:t>
                      </a:r>
                      <a:r>
                        <a:rPr lang="es-ES" baseline="0" noProof="0" dirty="0" smtClean="0"/>
                        <a:t> alegorías son narraciones transformadas plásticamente, en las cuales se fija lo diferente o  se multiplica por alusión y, además, se concretiza lo abstracto. </a:t>
                      </a:r>
                    </a:p>
                    <a:p>
                      <a:pPr algn="just"/>
                      <a:r>
                        <a:rPr lang="es-ES" baseline="0" noProof="0" dirty="0" smtClean="0"/>
                        <a:t>El carácter multiplicativo de las alegorías tiene que ver con el mecanismo asociativo de la conciencia.</a:t>
                      </a:r>
                      <a:endParaRPr lang="es-ES" noProof="0" dirty="0"/>
                    </a:p>
                  </a:txBody>
                  <a:tcPr/>
                </a:tc>
                <a:tc>
                  <a:txBody>
                    <a:bodyPr/>
                    <a:lstStyle/>
                    <a:p>
                      <a:pPr algn="just"/>
                      <a:r>
                        <a:rPr lang="es-ES" noProof="0" dirty="0" smtClean="0"/>
                        <a:t>La alegoría</a:t>
                      </a:r>
                      <a:r>
                        <a:rPr lang="es-ES" baseline="0" noProof="0" dirty="0" smtClean="0"/>
                        <a:t> es centrifuga, multiplicativa, asociativa, </a:t>
                      </a:r>
                      <a:r>
                        <a:rPr lang="es-ES" baseline="0" noProof="0" dirty="0" err="1" smtClean="0"/>
                        <a:t>epocal</a:t>
                      </a:r>
                      <a:r>
                        <a:rPr lang="es-ES" baseline="0" noProof="0" dirty="0" smtClean="0"/>
                        <a:t> y figurativa.</a:t>
                      </a:r>
                      <a:endParaRPr lang="es-ES" noProof="0" dirty="0"/>
                    </a:p>
                  </a:txBody>
                  <a:tcPr/>
                </a:tc>
              </a:tr>
              <a:tr h="381000">
                <a:tc gridSpan="2">
                  <a:txBody>
                    <a:bodyPr/>
                    <a:lstStyle/>
                    <a:p>
                      <a:r>
                        <a:rPr lang="en-US" b="1" noProof="0" dirty="0" smtClean="0"/>
                        <a:t>LEYES</a:t>
                      </a:r>
                      <a:r>
                        <a:rPr lang="en-US" b="1" baseline="0" noProof="0" dirty="0" smtClean="0"/>
                        <a:t> ASOCIATIVAS</a:t>
                      </a:r>
                      <a:endParaRPr lang="es-ES" b="1" noProof="0" dirty="0"/>
                    </a:p>
                  </a:txBody>
                  <a:tcPr/>
                </a:tc>
                <a:tc hMerge="1">
                  <a:txBody>
                    <a:bodyPr/>
                    <a:lstStyle/>
                    <a:p>
                      <a:endParaRPr lang="en-US" noProof="0" dirty="0" smtClean="0"/>
                    </a:p>
                  </a:txBody>
                  <a:tcPr/>
                </a:tc>
              </a:tr>
              <a:tr h="1616466">
                <a:tc gridSpan="2">
                  <a:txBody>
                    <a:bodyPr/>
                    <a:lstStyle/>
                    <a:p>
                      <a:pPr algn="just"/>
                      <a:r>
                        <a:rPr lang="es-ES" noProof="0" dirty="0" smtClean="0"/>
                        <a:t>La similitud guía a la con ciencia cuando</a:t>
                      </a:r>
                      <a:r>
                        <a:rPr lang="es-ES" baseline="0" noProof="0" dirty="0" smtClean="0"/>
                        <a:t> busca lo que es similar a un objeto dado, </a:t>
                      </a:r>
                    </a:p>
                    <a:p>
                      <a:pPr algn="just"/>
                      <a:r>
                        <a:rPr lang="es-ES" baseline="0" noProof="0" dirty="0" smtClean="0"/>
                        <a:t>La contigüidad cuando busca lo que es propio de un objeto dado o lo que es, ha sido o será en contacto con el.</a:t>
                      </a:r>
                    </a:p>
                    <a:p>
                      <a:pPr algn="just"/>
                      <a:r>
                        <a:rPr lang="es-ES" baseline="0" noProof="0" dirty="0" smtClean="0"/>
                        <a:t>El contraste cuando busca lo que se opone o esta  en relación dialéctica con un objeto dada.</a:t>
                      </a:r>
                    </a:p>
                    <a:p>
                      <a:pPr algn="just"/>
                      <a:endParaRPr lang="es-ES" baseline="0" noProof="0" dirty="0" smtClean="0"/>
                    </a:p>
                    <a:p>
                      <a:pPr algn="just"/>
                      <a:r>
                        <a:rPr lang="es-ES" baseline="0" noProof="0" dirty="0" smtClean="0"/>
                        <a:t>La operación de las leyes alegóricas es opuesta a la de la simbólica, es decir </a:t>
                      </a:r>
                      <a:r>
                        <a:rPr lang="es-ES" b="1" baseline="0" noProof="0" dirty="0" smtClean="0"/>
                        <a:t>SUMAR y MULTIPLICAR</a:t>
                      </a:r>
                      <a:endParaRPr lang="es-ES" b="1" noProof="0" dirty="0"/>
                    </a:p>
                  </a:txBody>
                  <a:tcPr/>
                </a:tc>
                <a:tc hMerge="1">
                  <a:txBody>
                    <a:bodyPr/>
                    <a:lstStyle/>
                    <a:p>
                      <a:endParaRPr lang="en-US" noProof="0" dirty="0" smtClean="0"/>
                    </a:p>
                  </a:txBody>
                  <a:tcPr/>
                </a:tc>
              </a:tr>
            </a:tbl>
          </a:graphicData>
        </a:graphic>
      </p:graphicFrame>
    </p:spTree>
  </p:cSld>
  <p:clrMapOvr>
    <a:masterClrMapping/>
  </p:clrMapOvr>
  <p:transition>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ALEGORICA</a:t>
            </a:r>
            <a:endParaRPr lang="es-ES" dirty="0"/>
          </a:p>
        </p:txBody>
      </p:sp>
      <p:pic>
        <p:nvPicPr>
          <p:cNvPr id="18433" name="Picture 1" descr="C:\Users\hp\Downloads\OPERATIVA\1c78a76b3ea4e2ad1a4ed5946018c818.jpg"/>
          <p:cNvPicPr>
            <a:picLocks noChangeAspect="1" noChangeArrowheads="1"/>
          </p:cNvPicPr>
          <p:nvPr/>
        </p:nvPicPr>
        <p:blipFill>
          <a:blip r:embed="rId2" cstate="print"/>
          <a:srcRect/>
          <a:stretch>
            <a:fillRect/>
          </a:stretch>
        </p:blipFill>
        <p:spPr bwMode="auto">
          <a:xfrm>
            <a:off x="3429000" y="1143000"/>
            <a:ext cx="5486401" cy="5486400"/>
          </a:xfrm>
          <a:prstGeom prst="rect">
            <a:avLst/>
          </a:prstGeom>
          <a:noFill/>
        </p:spPr>
      </p:pic>
      <p:sp>
        <p:nvSpPr>
          <p:cNvPr id="4" name="Rectangle 3"/>
          <p:cNvSpPr/>
          <p:nvPr/>
        </p:nvSpPr>
        <p:spPr>
          <a:xfrm>
            <a:off x="228601" y="1219200"/>
            <a:ext cx="3124200" cy="3416320"/>
          </a:xfrm>
          <a:prstGeom prst="rect">
            <a:avLst/>
          </a:prstGeom>
        </p:spPr>
        <p:txBody>
          <a:bodyPr wrap="square">
            <a:spAutoFit/>
          </a:bodyPr>
          <a:lstStyle/>
          <a:p>
            <a:r>
              <a:rPr lang="es-ES" b="1" dirty="0" smtClean="0"/>
              <a:t>Similitud:</a:t>
            </a:r>
          </a:p>
          <a:p>
            <a:r>
              <a:rPr lang="es-ES" dirty="0" smtClean="0"/>
              <a:t>Emociones</a:t>
            </a:r>
          </a:p>
          <a:p>
            <a:endParaRPr lang="es-ES" dirty="0" smtClean="0"/>
          </a:p>
          <a:p>
            <a:r>
              <a:rPr lang="es-ES" b="1" dirty="0" smtClean="0"/>
              <a:t>Contigüidad:</a:t>
            </a:r>
          </a:p>
          <a:p>
            <a:r>
              <a:rPr lang="es-ES" dirty="0" smtClean="0"/>
              <a:t>Posiciones corporales</a:t>
            </a:r>
          </a:p>
          <a:p>
            <a:r>
              <a:rPr lang="es-ES" dirty="0" smtClean="0"/>
              <a:t>Colores.</a:t>
            </a:r>
          </a:p>
          <a:p>
            <a:endParaRPr lang="es-ES" dirty="0" smtClean="0"/>
          </a:p>
          <a:p>
            <a:r>
              <a:rPr lang="es-ES" b="1" dirty="0" smtClean="0"/>
              <a:t>Contraste:</a:t>
            </a:r>
          </a:p>
          <a:p>
            <a:r>
              <a:rPr lang="es-ES" dirty="0" smtClean="0"/>
              <a:t>Alegría.</a:t>
            </a:r>
          </a:p>
          <a:p>
            <a:r>
              <a:rPr lang="es-ES" dirty="0" smtClean="0"/>
              <a:t>Tristeza. </a:t>
            </a:r>
          </a:p>
          <a:p>
            <a:endParaRPr lang="es-ES" dirty="0" smtClean="0"/>
          </a:p>
          <a:p>
            <a:endParaRPr lang="en-US" dirty="0" smtClean="0"/>
          </a:p>
        </p:txBody>
      </p:sp>
    </p:spTree>
  </p:cSld>
  <p:clrMapOvr>
    <a:masterClrMapping/>
  </p:clrMapOvr>
  <p:transition>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ALEGORICA</a:t>
            </a:r>
            <a:endParaRPr lang="es-ES" dirty="0"/>
          </a:p>
        </p:txBody>
      </p:sp>
      <p:pic>
        <p:nvPicPr>
          <p:cNvPr id="98306" name="Picture 2" descr="C:\Users\hp\Downloads\OPERATIVA\7b0bda806a0d713c04b882dd13484d0a.jpg"/>
          <p:cNvPicPr>
            <a:picLocks noChangeAspect="1" noChangeArrowheads="1"/>
          </p:cNvPicPr>
          <p:nvPr/>
        </p:nvPicPr>
        <p:blipFill>
          <a:blip r:embed="rId2" cstate="print"/>
          <a:srcRect/>
          <a:stretch>
            <a:fillRect/>
          </a:stretch>
        </p:blipFill>
        <p:spPr bwMode="auto">
          <a:xfrm>
            <a:off x="685800" y="1225154"/>
            <a:ext cx="7753350" cy="5524262"/>
          </a:xfrm>
          <a:prstGeom prst="rect">
            <a:avLst/>
          </a:prstGeom>
          <a:noFill/>
        </p:spPr>
      </p:pic>
    </p:spTree>
  </p:cSld>
  <p:clrMapOvr>
    <a:masterClrMapping/>
  </p:clrMapOvr>
  <p:transition>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ALEGORICA</a:t>
            </a:r>
            <a:endParaRPr lang="es-ES" dirty="0"/>
          </a:p>
        </p:txBody>
      </p:sp>
      <p:sp>
        <p:nvSpPr>
          <p:cNvPr id="99330" name="AutoShape 2" descr="El joven entre la Virtud y el Vicio - Colección - Museo Nacional del Prad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9332" name="AutoShape 4" descr="El joven entre la Virtud y el Vicio - Colección - Museo Nacional del Prad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9334" name="Picture 6" descr="El joven entre la Virtud y el Vicio - Colección - Museo Nacional del Prado"/>
          <p:cNvPicPr>
            <a:picLocks noChangeAspect="1" noChangeArrowheads="1"/>
          </p:cNvPicPr>
          <p:nvPr/>
        </p:nvPicPr>
        <p:blipFill>
          <a:blip r:embed="rId2" cstate="print"/>
          <a:srcRect/>
          <a:stretch>
            <a:fillRect/>
          </a:stretch>
        </p:blipFill>
        <p:spPr bwMode="auto">
          <a:xfrm>
            <a:off x="1143000" y="1143000"/>
            <a:ext cx="7315200" cy="4872990"/>
          </a:xfrm>
          <a:prstGeom prst="rect">
            <a:avLst/>
          </a:prstGeom>
          <a:noFill/>
          <a:ln>
            <a:solidFill>
              <a:schemeClr val="tx1"/>
            </a:solidFill>
          </a:ln>
        </p:spPr>
      </p:pic>
      <p:sp>
        <p:nvSpPr>
          <p:cNvPr id="6" name="Rectangle 5"/>
          <p:cNvSpPr/>
          <p:nvPr/>
        </p:nvSpPr>
        <p:spPr>
          <a:xfrm>
            <a:off x="0" y="6019801"/>
            <a:ext cx="8458200" cy="1200329"/>
          </a:xfrm>
          <a:prstGeom prst="rect">
            <a:avLst/>
          </a:prstGeom>
        </p:spPr>
        <p:txBody>
          <a:bodyPr wrap="square">
            <a:spAutoFit/>
          </a:bodyPr>
          <a:lstStyle/>
          <a:p>
            <a:pPr fontAlgn="base"/>
            <a:r>
              <a:rPr lang="es-ES" i="1" dirty="0" smtClean="0"/>
              <a:t>El joven entre la Virtud y el Vicio</a:t>
            </a:r>
          </a:p>
          <a:p>
            <a:pPr fontAlgn="base"/>
            <a:r>
              <a:rPr lang="it-IT" cap="all" dirty="0" smtClean="0"/>
              <a:t>VERONÉS, PAOLO</a:t>
            </a:r>
          </a:p>
          <a:p>
            <a:pPr fontAlgn="base"/>
            <a:r>
              <a:rPr lang="it-IT" dirty="0" smtClean="0"/>
              <a:t>Verona, 1528 - Venecia, 1588</a:t>
            </a:r>
          </a:p>
          <a:p>
            <a:pPr fontAlgn="base"/>
            <a:endParaRPr lang="es-ES" i="1" dirty="0"/>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p:txBody>
          <a:bodyPr>
            <a:normAutofit lnSpcReduction="10000"/>
          </a:bodyPr>
          <a:lstStyle/>
          <a:p>
            <a:pPr algn="just"/>
            <a:r>
              <a:rPr lang="es-ES" dirty="0" smtClean="0"/>
              <a:t>La </a:t>
            </a:r>
            <a:r>
              <a:rPr lang="es-ES" dirty="0" err="1" smtClean="0"/>
              <a:t>sígnica</a:t>
            </a:r>
            <a:r>
              <a:rPr lang="es-ES" dirty="0" smtClean="0"/>
              <a:t>, desde el punto de vista psicológico, como mecanismo de conciencia, como forma de abstracción codifica asumiendo funciones conectivas entre las personas, con acumulación de experiencia y amplitud de memoria, permitiendo que datos de información se puedan almacenar fuera de la memoria individual (bibliotecas y archivos de todo tipo), configurando una memoria colectiva.</a:t>
            </a:r>
            <a:endParaRPr lang="es-ES" dirty="0"/>
          </a:p>
        </p:txBody>
      </p:sp>
    </p:spTree>
  </p:cSld>
  <p:clrMapOvr>
    <a:masterClrMapping/>
  </p:clrMapOvr>
  <p:transition>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pic>
        <p:nvPicPr>
          <p:cNvPr id="4" name="Picture 8" descr="D:\002 PERSONAL\OPERATIVA\Operativa\data\allegorica\giustizia\justice7.jpg"/>
          <p:cNvPicPr>
            <a:picLocks noGrp="1" noChangeAspect="1" noChangeArrowheads="1"/>
          </p:cNvPicPr>
          <p:nvPr>
            <p:ph idx="1"/>
          </p:nvPr>
        </p:nvPicPr>
        <p:blipFill>
          <a:blip r:embed="rId2" cstate="print"/>
          <a:stretch>
            <a:fillRect/>
          </a:stretch>
        </p:blipFill>
        <p:spPr bwMode="auto">
          <a:xfrm>
            <a:off x="4724400" y="1447800"/>
            <a:ext cx="3932905" cy="4525962"/>
          </a:xfrm>
          <a:prstGeom prst="rect">
            <a:avLst/>
          </a:prstGeom>
          <a:noFill/>
        </p:spPr>
      </p:pic>
      <p:sp>
        <p:nvSpPr>
          <p:cNvPr id="5" name="Rectangle 4"/>
          <p:cNvSpPr/>
          <p:nvPr/>
        </p:nvSpPr>
        <p:spPr>
          <a:xfrm>
            <a:off x="0" y="1752600"/>
            <a:ext cx="4267200" cy="923330"/>
          </a:xfrm>
          <a:prstGeom prst="rect">
            <a:avLst/>
          </a:prstGeom>
        </p:spPr>
        <p:txBody>
          <a:bodyPr wrap="square">
            <a:spAutoFit/>
          </a:bodyPr>
          <a:lstStyle/>
          <a:p>
            <a:pPr fontAlgn="base"/>
            <a:r>
              <a:rPr lang="es-ES" i="1" dirty="0" smtClean="0"/>
              <a:t>Alegoría del buen y mal gobierno.</a:t>
            </a:r>
          </a:p>
          <a:p>
            <a:pPr fontAlgn="base"/>
            <a:r>
              <a:rPr lang="es-ES" i="1" dirty="0" smtClean="0"/>
              <a:t>Siglo XIV</a:t>
            </a:r>
            <a:endParaRPr lang="it-IT" dirty="0" smtClean="0"/>
          </a:p>
          <a:p>
            <a:pPr fontAlgn="base"/>
            <a:endParaRPr lang="es-ES" i="1" dirty="0"/>
          </a:p>
        </p:txBody>
      </p:sp>
    </p:spTree>
  </p:cSld>
  <p:clrMapOvr>
    <a:masterClrMapping/>
  </p:clrMapOvr>
  <p:transition>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pic>
        <p:nvPicPr>
          <p:cNvPr id="4" name="Picture 7" descr="D:\002 PERSONAL\OPERATIVA\Operativa\data\allegorica\giustizia\justice6.jpg"/>
          <p:cNvPicPr>
            <a:picLocks noGrp="1" noChangeAspect="1" noChangeArrowheads="1"/>
          </p:cNvPicPr>
          <p:nvPr>
            <p:ph idx="1"/>
          </p:nvPr>
        </p:nvPicPr>
        <p:blipFill>
          <a:blip r:embed="rId2" cstate="print"/>
          <a:stretch>
            <a:fillRect/>
          </a:stretch>
        </p:blipFill>
        <p:spPr bwMode="auto">
          <a:xfrm>
            <a:off x="4876800" y="1600200"/>
            <a:ext cx="3932905" cy="4525962"/>
          </a:xfrm>
          <a:prstGeom prst="rect">
            <a:avLst/>
          </a:prstGeom>
          <a:noFill/>
        </p:spPr>
      </p:pic>
      <p:pic>
        <p:nvPicPr>
          <p:cNvPr id="5" name="Picture 6" descr="D:\002 PERSONAL\OPERATIVA\Operativa\data\allegorica\giustizia\justice5.jpg"/>
          <p:cNvPicPr>
            <a:picLocks noChangeAspect="1" noChangeArrowheads="1"/>
          </p:cNvPicPr>
          <p:nvPr/>
        </p:nvPicPr>
        <p:blipFill>
          <a:blip r:embed="rId3" cstate="print"/>
          <a:stretch>
            <a:fillRect/>
          </a:stretch>
        </p:blipFill>
        <p:spPr bwMode="auto">
          <a:xfrm>
            <a:off x="762000" y="1600200"/>
            <a:ext cx="3932905" cy="4525962"/>
          </a:xfrm>
          <a:prstGeom prst="rect">
            <a:avLst/>
          </a:prstGeom>
          <a:noFill/>
        </p:spPr>
      </p:pic>
    </p:spTree>
  </p:cSld>
  <p:clrMapOvr>
    <a:masterClrMapping/>
  </p:clrMapOvr>
  <p:transition>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pic>
        <p:nvPicPr>
          <p:cNvPr id="4" name="Picture 5" descr="D:\002 PERSONAL\OPERATIVA\Operativa\data\allegorica\giustizia\justice4.jpg"/>
          <p:cNvPicPr>
            <a:picLocks noGrp="1" noChangeAspect="1" noChangeArrowheads="1"/>
          </p:cNvPicPr>
          <p:nvPr>
            <p:ph idx="1"/>
          </p:nvPr>
        </p:nvPicPr>
        <p:blipFill>
          <a:blip r:embed="rId2" cstate="print"/>
          <a:stretch>
            <a:fillRect/>
          </a:stretch>
        </p:blipFill>
        <p:spPr bwMode="auto">
          <a:xfrm>
            <a:off x="304800" y="1524000"/>
            <a:ext cx="3932905" cy="4525962"/>
          </a:xfrm>
          <a:prstGeom prst="rect">
            <a:avLst/>
          </a:prstGeom>
          <a:noFill/>
        </p:spPr>
      </p:pic>
      <p:pic>
        <p:nvPicPr>
          <p:cNvPr id="5" name="Picture 2" descr="D:\002 PERSONAL\OPERATIVA\Operativa\data\allegorica\giustizia\justice1.jpg"/>
          <p:cNvPicPr>
            <a:picLocks noChangeAspect="1" noChangeArrowheads="1"/>
          </p:cNvPicPr>
          <p:nvPr/>
        </p:nvPicPr>
        <p:blipFill>
          <a:blip r:embed="rId3" cstate="print"/>
          <a:stretch>
            <a:fillRect/>
          </a:stretch>
        </p:blipFill>
        <p:spPr bwMode="auto">
          <a:xfrm>
            <a:off x="4724400" y="1524000"/>
            <a:ext cx="3932905" cy="4525962"/>
          </a:xfrm>
          <a:prstGeom prst="rect">
            <a:avLst/>
          </a:prstGeom>
          <a:noFill/>
        </p:spPr>
      </p:pic>
      <p:sp>
        <p:nvSpPr>
          <p:cNvPr id="6" name="Rectangle 5"/>
          <p:cNvSpPr/>
          <p:nvPr/>
        </p:nvSpPr>
        <p:spPr>
          <a:xfrm>
            <a:off x="4495800" y="6019800"/>
            <a:ext cx="4267200" cy="646331"/>
          </a:xfrm>
          <a:prstGeom prst="rect">
            <a:avLst/>
          </a:prstGeom>
        </p:spPr>
        <p:txBody>
          <a:bodyPr wrap="square">
            <a:spAutoFit/>
          </a:bodyPr>
          <a:lstStyle/>
          <a:p>
            <a:pPr algn="ctr" fontAlgn="base"/>
            <a:r>
              <a:rPr lang="es-ES" i="1" dirty="0" smtClean="0"/>
              <a:t>Dama de la justicia</a:t>
            </a:r>
            <a:endParaRPr lang="it-IT" dirty="0" smtClean="0"/>
          </a:p>
          <a:p>
            <a:pPr fontAlgn="base"/>
            <a:endParaRPr lang="es-ES" i="1" dirty="0"/>
          </a:p>
        </p:txBody>
      </p:sp>
    </p:spTree>
  </p:cSld>
  <p:clrMapOvr>
    <a:masterClrMapping/>
  </p:clrMapOvr>
  <p:transition>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5075237"/>
          </a:xfrm>
        </p:spPr>
        <p:txBody>
          <a:bodyPr>
            <a:normAutofit fontScale="70000" lnSpcReduction="20000"/>
          </a:bodyPr>
          <a:lstStyle/>
          <a:p>
            <a:r>
              <a:rPr lang="es-ES" b="1" u="sng" dirty="0" smtClean="0"/>
              <a:t>Continentes</a:t>
            </a:r>
          </a:p>
          <a:p>
            <a:endParaRPr lang="es-ES" b="1" u="sng" dirty="0" smtClean="0"/>
          </a:p>
          <a:p>
            <a:r>
              <a:rPr lang="es-ES" dirty="0" smtClean="0"/>
              <a:t>El primer continente a buscar es el que aparece como el enmarque que engloba a toda la alegoría.</a:t>
            </a:r>
          </a:p>
          <a:p>
            <a:pPr>
              <a:buNone/>
            </a:pPr>
            <a:endParaRPr lang="es-ES" dirty="0" smtClean="0"/>
          </a:p>
          <a:p>
            <a:r>
              <a:rPr lang="es-ES" dirty="0" smtClean="0"/>
              <a:t>Normalmente, al reducir el encuadre de toda la situación alegórica se configura un símbolo que debe ser interpretado según lo establecido en simbólica, para comprender el enmarque de tensiones dentro del que se desarrolla la escena.</a:t>
            </a:r>
          </a:p>
          <a:p>
            <a:pPr>
              <a:buNone/>
            </a:pPr>
            <a:endParaRPr lang="es-ES" dirty="0" smtClean="0"/>
          </a:p>
          <a:p>
            <a:r>
              <a:rPr lang="es-ES" dirty="0" smtClean="0"/>
              <a:t>Los continentes tienen valor de ámbito en el que se dan situaciones que guardan, que encierran o protegen a otros elementos.</a:t>
            </a:r>
          </a:p>
          <a:p>
            <a:endParaRPr lang="es-ES" dirty="0" smtClean="0"/>
          </a:p>
          <a:p>
            <a:r>
              <a:rPr lang="es-ES" dirty="0" smtClean="0"/>
              <a:t>Los disfraces, habitaciones, vehículos suelen proteger a menos que comiencen a comprimir.</a:t>
            </a:r>
          </a:p>
          <a:p>
            <a:endParaRPr lang="es-ES" dirty="0" smtClean="0"/>
          </a:p>
          <a:p>
            <a:pPr>
              <a:buNone/>
            </a:pPr>
            <a:endParaRPr lang="es-ES" dirty="0"/>
          </a:p>
        </p:txBody>
      </p:sp>
    </p:spTree>
  </p:cSld>
  <p:clrMapOvr>
    <a:masterClrMapping/>
  </p:clrMapOvr>
  <p:transition>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5075237"/>
          </a:xfrm>
        </p:spPr>
        <p:txBody>
          <a:bodyPr>
            <a:normAutofit fontScale="70000" lnSpcReduction="20000"/>
          </a:bodyPr>
          <a:lstStyle/>
          <a:p>
            <a:r>
              <a:rPr lang="es-ES" b="1" u="sng" dirty="0" smtClean="0"/>
              <a:t>Contenidos</a:t>
            </a:r>
          </a:p>
          <a:p>
            <a:pPr>
              <a:buNone/>
            </a:pPr>
            <a:endParaRPr lang="es-ES" b="1" u="sng" dirty="0" smtClean="0"/>
          </a:p>
          <a:p>
            <a:r>
              <a:rPr lang="es-ES" dirty="0" smtClean="0"/>
              <a:t>Es un contenido en alegoría es todo aquello que está dentro de un ámbito.</a:t>
            </a:r>
          </a:p>
          <a:p>
            <a:endParaRPr lang="es-ES" dirty="0" smtClean="0"/>
          </a:p>
          <a:p>
            <a:r>
              <a:rPr lang="es-ES" dirty="0" smtClean="0"/>
              <a:t>Son objetos personas, situaciones, etc. Que aparecen dentro de un continente.</a:t>
            </a:r>
          </a:p>
          <a:p>
            <a:endParaRPr lang="es-ES" dirty="0" smtClean="0"/>
          </a:p>
          <a:p>
            <a:r>
              <a:rPr lang="es-ES" dirty="0" smtClean="0"/>
              <a:t>Los continentes organizan y estructuran, mientras que en los contenidos, o para los contenidos, están la fuerza, la potencia, la energía, el poder o el peligro.</a:t>
            </a:r>
          </a:p>
          <a:p>
            <a:endParaRPr lang="es-ES" dirty="0" smtClean="0"/>
          </a:p>
          <a:p>
            <a:r>
              <a:rPr lang="es-ES" dirty="0" smtClean="0"/>
              <a:t>Los contenidos pueden ser manifiestos cuando las imágenes aparecen y tácitos cuando no aparecen, pero se sabe o se da por sentado, que están presentes.</a:t>
            </a:r>
          </a:p>
        </p:txBody>
      </p:sp>
    </p:spTree>
  </p:cSld>
  <p:clrMapOvr>
    <a:masterClrMapping/>
  </p:clrMapOvr>
  <p:transition>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4876800"/>
            <a:ext cx="8839200" cy="1981200"/>
          </a:xfrm>
        </p:spPr>
        <p:txBody>
          <a:bodyPr>
            <a:normAutofit fontScale="70000" lnSpcReduction="20000"/>
          </a:bodyPr>
          <a:lstStyle/>
          <a:p>
            <a:r>
              <a:rPr lang="es-ES" dirty="0" smtClean="0"/>
              <a:t>Algo similar sucede en la vida cotidiana, cuando se dan situaciones psíquicas en donde la gente busca protección y trata de guarecerse de las agresiones externas, encerrándose; al pasar cierto tiempo las cargas internas van mudando, </a:t>
            </a:r>
            <a:r>
              <a:rPr lang="es-ES" dirty="0" err="1" smtClean="0"/>
              <a:t>transfiriendose</a:t>
            </a:r>
            <a:r>
              <a:rPr lang="es-ES" dirty="0" smtClean="0"/>
              <a:t>, de modo que lo que en un momento era protección y refugio, se convierte en algo fuertemente opresivo. Es un ejemplo ilustrativo de transferencia de continentes.</a:t>
            </a:r>
          </a:p>
          <a:p>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403" name="Picture 3"/>
          <p:cNvPicPr>
            <a:picLocks noChangeAspect="1" noChangeArrowheads="1"/>
          </p:cNvPicPr>
          <p:nvPr/>
        </p:nvPicPr>
        <p:blipFill>
          <a:blip r:embed="rId2" cstate="print"/>
          <a:srcRect l="14056" t="14583" r="16252" b="11458"/>
          <a:stretch>
            <a:fillRect/>
          </a:stretch>
        </p:blipFill>
        <p:spPr bwMode="auto">
          <a:xfrm>
            <a:off x="609600" y="1143000"/>
            <a:ext cx="5943600" cy="3546182"/>
          </a:xfrm>
          <a:prstGeom prst="rect">
            <a:avLst/>
          </a:prstGeom>
          <a:noFill/>
          <a:ln w="9525">
            <a:noFill/>
            <a:miter lim="800000"/>
            <a:headEnd/>
            <a:tailEnd/>
          </a:ln>
        </p:spPr>
      </p:pic>
      <p:sp>
        <p:nvSpPr>
          <p:cNvPr id="8" name="Content Placeholder 2"/>
          <p:cNvSpPr txBox="1">
            <a:spLocks/>
          </p:cNvSpPr>
          <p:nvPr/>
        </p:nvSpPr>
        <p:spPr>
          <a:xfrm>
            <a:off x="6477000" y="1600200"/>
            <a:ext cx="2667000" cy="762000"/>
          </a:xfrm>
          <a:prstGeom prst="rect">
            <a:avLst/>
          </a:prstGeom>
        </p:spPr>
        <p:txBody>
          <a:bodyPr vert="horz">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s-ES" sz="3200" b="0" i="0" u="none" strike="noStrike" kern="1200" cap="none" spc="0" normalizeH="0" baseline="0" noProof="0" dirty="0" smtClean="0">
                <a:ln>
                  <a:noFill/>
                </a:ln>
                <a:solidFill>
                  <a:schemeClr val="tx2"/>
                </a:solidFill>
                <a:effectLst/>
                <a:uLnTx/>
                <a:uFillTx/>
                <a:latin typeface="+mn-lt"/>
                <a:ea typeface="+mn-ea"/>
                <a:cs typeface="+mn-cs"/>
              </a:rPr>
              <a:t>El caballero de la armadura oxidada.</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s-E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655637"/>
          </a:xfrm>
        </p:spPr>
        <p:txBody>
          <a:bodyPr/>
          <a:lstStyle/>
          <a:p>
            <a:r>
              <a:rPr lang="es-ES" u="sng" dirty="0" smtClean="0"/>
              <a:t>Contienes con contenido explicito</a:t>
            </a:r>
            <a:endParaRPr lang="es-ES"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9570" name="Picture 2" descr="D:\002 PERSONAL\OPERATIVA\Operativa\data\allegorica\espliciti\04.jpg"/>
          <p:cNvPicPr>
            <a:picLocks noChangeAspect="1" noChangeArrowheads="1"/>
          </p:cNvPicPr>
          <p:nvPr/>
        </p:nvPicPr>
        <p:blipFill>
          <a:blip r:embed="rId2" cstate="print"/>
          <a:srcRect/>
          <a:stretch>
            <a:fillRect/>
          </a:stretch>
        </p:blipFill>
        <p:spPr bwMode="auto">
          <a:xfrm>
            <a:off x="0" y="1752600"/>
            <a:ext cx="4476974" cy="3352800"/>
          </a:xfrm>
          <a:prstGeom prst="rect">
            <a:avLst/>
          </a:prstGeom>
          <a:noFill/>
        </p:spPr>
      </p:pic>
      <p:pic>
        <p:nvPicPr>
          <p:cNvPr id="109571" name="Picture 3" descr="C:\Users\hp\Downloads\OPERATIVA\177023_mi-pc---bre.jpg"/>
          <p:cNvPicPr>
            <a:picLocks noChangeAspect="1" noChangeArrowheads="1"/>
          </p:cNvPicPr>
          <p:nvPr/>
        </p:nvPicPr>
        <p:blipFill>
          <a:blip r:embed="rId3" cstate="print"/>
          <a:srcRect l="7869" t="7535" r="9508" b="23391"/>
          <a:stretch>
            <a:fillRect/>
          </a:stretch>
        </p:blipFill>
        <p:spPr bwMode="auto">
          <a:xfrm>
            <a:off x="4343400" y="2667000"/>
            <a:ext cx="4800600" cy="4191000"/>
          </a:xfrm>
          <a:prstGeom prst="rect">
            <a:avLst/>
          </a:prstGeom>
          <a:noFill/>
        </p:spPr>
      </p:pic>
    </p:spTree>
  </p:cSld>
  <p:clrMapOvr>
    <a:masterClrMapping/>
  </p:clrMapOvr>
  <p:transition>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655637"/>
          </a:xfrm>
        </p:spPr>
        <p:txBody>
          <a:bodyPr/>
          <a:lstStyle/>
          <a:p>
            <a:r>
              <a:rPr lang="es-ES" u="sng" dirty="0" smtClean="0"/>
              <a:t>Contienes con contenido explicito</a:t>
            </a:r>
            <a:endParaRPr lang="es-ES"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124" name="Picture 4" descr="Pin en Dibujo y pintura"/>
          <p:cNvPicPr>
            <a:picLocks noChangeAspect="1" noChangeArrowheads="1"/>
          </p:cNvPicPr>
          <p:nvPr/>
        </p:nvPicPr>
        <p:blipFill>
          <a:blip r:embed="rId2" cstate="print"/>
          <a:srcRect/>
          <a:stretch>
            <a:fillRect/>
          </a:stretch>
        </p:blipFill>
        <p:spPr bwMode="auto">
          <a:xfrm>
            <a:off x="0" y="1752600"/>
            <a:ext cx="3380127" cy="4572000"/>
          </a:xfrm>
          <a:prstGeom prst="rect">
            <a:avLst/>
          </a:prstGeom>
          <a:noFill/>
        </p:spPr>
      </p:pic>
      <p:pic>
        <p:nvPicPr>
          <p:cNvPr id="5125" name="Picture 5"/>
          <p:cNvPicPr>
            <a:picLocks noChangeAspect="1" noChangeArrowheads="1"/>
          </p:cNvPicPr>
          <p:nvPr/>
        </p:nvPicPr>
        <p:blipFill>
          <a:blip r:embed="rId3" cstate="print"/>
          <a:srcRect t="4056" b="2822"/>
          <a:stretch>
            <a:fillRect/>
          </a:stretch>
        </p:blipFill>
        <p:spPr bwMode="auto">
          <a:xfrm>
            <a:off x="3419475" y="1676400"/>
            <a:ext cx="5724525" cy="5029200"/>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655637"/>
          </a:xfrm>
        </p:spPr>
        <p:txBody>
          <a:bodyPr/>
          <a:lstStyle/>
          <a:p>
            <a:r>
              <a:rPr lang="es-ES" u="sng" dirty="0" smtClean="0"/>
              <a:t>Contienes con contenido tácito</a:t>
            </a:r>
          </a:p>
          <a:p>
            <a:endParaRPr lang="es-ES"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0594" name="Picture 2" descr="D:\002 PERSONAL\OPERATIVA\Operativa\data\allegorica\taciti\01.jpg"/>
          <p:cNvPicPr>
            <a:picLocks noChangeAspect="1" noChangeArrowheads="1"/>
          </p:cNvPicPr>
          <p:nvPr/>
        </p:nvPicPr>
        <p:blipFill>
          <a:blip r:embed="rId2" cstate="print"/>
          <a:srcRect/>
          <a:stretch>
            <a:fillRect/>
          </a:stretch>
        </p:blipFill>
        <p:spPr bwMode="auto">
          <a:xfrm>
            <a:off x="0" y="1752600"/>
            <a:ext cx="3225800" cy="4775200"/>
          </a:xfrm>
          <a:prstGeom prst="rect">
            <a:avLst/>
          </a:prstGeom>
          <a:noFill/>
        </p:spPr>
      </p:pic>
      <p:pic>
        <p:nvPicPr>
          <p:cNvPr id="110595" name="Picture 3" descr="D:\002 PERSONAL\OPERATIVA\Operativa\data\allegorica\taciti\02.jpg"/>
          <p:cNvPicPr>
            <a:picLocks noChangeAspect="1" noChangeArrowheads="1"/>
          </p:cNvPicPr>
          <p:nvPr/>
        </p:nvPicPr>
        <p:blipFill>
          <a:blip r:embed="rId3" cstate="print"/>
          <a:srcRect/>
          <a:stretch>
            <a:fillRect/>
          </a:stretch>
        </p:blipFill>
        <p:spPr bwMode="auto">
          <a:xfrm>
            <a:off x="3399990" y="1905001"/>
            <a:ext cx="5744010" cy="4191000"/>
          </a:xfrm>
          <a:prstGeom prst="rect">
            <a:avLst/>
          </a:prstGeom>
          <a:noFill/>
        </p:spPr>
      </p:pic>
    </p:spTree>
  </p:cSld>
  <p:clrMapOvr>
    <a:masterClrMapping/>
  </p:clrMapOvr>
  <p:transition>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655637"/>
          </a:xfrm>
        </p:spPr>
        <p:txBody>
          <a:bodyPr/>
          <a:lstStyle/>
          <a:p>
            <a:r>
              <a:rPr lang="es-ES" u="sng" dirty="0" smtClean="0"/>
              <a:t>Contienes con contenido tácito</a:t>
            </a:r>
          </a:p>
          <a:p>
            <a:endParaRPr lang="es-ES"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2642" name="Picture 2" descr="Desarrollan un método para incrementar la fertilidad de las mujeres"/>
          <p:cNvPicPr>
            <a:picLocks noChangeAspect="1" noChangeArrowheads="1"/>
          </p:cNvPicPr>
          <p:nvPr/>
        </p:nvPicPr>
        <p:blipFill>
          <a:blip r:embed="rId2" cstate="print"/>
          <a:srcRect l="15000" r="8333"/>
          <a:stretch>
            <a:fillRect/>
          </a:stretch>
        </p:blipFill>
        <p:spPr bwMode="auto">
          <a:xfrm>
            <a:off x="0" y="1828800"/>
            <a:ext cx="3505200" cy="4572000"/>
          </a:xfrm>
          <a:prstGeom prst="rect">
            <a:avLst/>
          </a:prstGeom>
          <a:noFill/>
        </p:spPr>
      </p:pic>
      <p:pic>
        <p:nvPicPr>
          <p:cNvPr id="112643" name="Picture 3" descr="C:\Users\hp\Downloads\OPERATIVA\arca-de-la-alianza.jpg"/>
          <p:cNvPicPr>
            <a:picLocks noChangeAspect="1" noChangeArrowheads="1"/>
          </p:cNvPicPr>
          <p:nvPr/>
        </p:nvPicPr>
        <p:blipFill>
          <a:blip r:embed="rId3" cstate="print"/>
          <a:srcRect/>
          <a:stretch>
            <a:fillRect/>
          </a:stretch>
        </p:blipFill>
        <p:spPr bwMode="auto">
          <a:xfrm>
            <a:off x="3581400" y="2209800"/>
            <a:ext cx="5562600" cy="4152900"/>
          </a:xfrm>
          <a:prstGeom prst="rect">
            <a:avLst/>
          </a:prstGeom>
          <a:noFill/>
        </p:spPr>
      </p:pic>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t>SIGNO</a:t>
            </a:r>
            <a:endParaRPr lang="es-ES" dirty="0"/>
          </a:p>
        </p:txBody>
      </p:sp>
      <p:sp>
        <p:nvSpPr>
          <p:cNvPr id="3" name="Content Placeholder 2"/>
          <p:cNvSpPr>
            <a:spLocks noGrp="1"/>
          </p:cNvSpPr>
          <p:nvPr>
            <p:ph idx="1"/>
          </p:nvPr>
        </p:nvSpPr>
        <p:spPr>
          <a:xfrm>
            <a:off x="304800" y="1371600"/>
            <a:ext cx="8686800" cy="4708525"/>
          </a:xfrm>
        </p:spPr>
        <p:txBody>
          <a:bodyPr/>
          <a:lstStyle/>
          <a:p>
            <a:r>
              <a:rPr lang="es-ES" b="1" u="sng" dirty="0" smtClean="0"/>
              <a:t>Diferencias entre expresión, significado y signo</a:t>
            </a:r>
            <a:endParaRPr lang="es-ES" dirty="0" smtClean="0"/>
          </a:p>
          <a:p>
            <a:endParaRPr lang="es-ES" dirty="0"/>
          </a:p>
        </p:txBody>
      </p:sp>
      <p:pic>
        <p:nvPicPr>
          <p:cNvPr id="4" name="Picture 3" descr="C:\Users\hp\Downloads\OPERATIVA\30518818-médico-de-familia-muy-welcomimg-mostrando-tomar-un-asiento-señal-mano-por-favor-mirando-a-la-cámara.jpg"/>
          <p:cNvPicPr/>
          <p:nvPr/>
        </p:nvPicPr>
        <p:blipFill>
          <a:blip r:embed="rId2" cstate="print"/>
          <a:srcRect/>
          <a:stretch>
            <a:fillRect/>
          </a:stretch>
        </p:blipFill>
        <p:spPr bwMode="auto">
          <a:xfrm>
            <a:off x="1447800" y="2057400"/>
            <a:ext cx="6787303" cy="4520883"/>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219200"/>
            <a:ext cx="8686800" cy="655637"/>
          </a:xfrm>
        </p:spPr>
        <p:txBody>
          <a:bodyPr/>
          <a:lstStyle/>
          <a:p>
            <a:r>
              <a:rPr lang="es-ES" u="sng" dirty="0" smtClean="0"/>
              <a:t>Contienes con contenido tácito</a:t>
            </a:r>
          </a:p>
          <a:p>
            <a:endParaRPr lang="es-ES"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1618" name="Picture 2" descr="59 sarcófagos intactos de hace 2.600 años: espectacular hallazgo del  Antiguo Egipto"/>
          <p:cNvPicPr>
            <a:picLocks noChangeAspect="1" noChangeArrowheads="1"/>
          </p:cNvPicPr>
          <p:nvPr/>
        </p:nvPicPr>
        <p:blipFill>
          <a:blip r:embed="rId2" cstate="print"/>
          <a:srcRect/>
          <a:stretch>
            <a:fillRect/>
          </a:stretch>
        </p:blipFill>
        <p:spPr bwMode="auto">
          <a:xfrm>
            <a:off x="381000" y="1828800"/>
            <a:ext cx="8124824" cy="4572000"/>
          </a:xfrm>
          <a:prstGeom prst="rect">
            <a:avLst/>
          </a:prstGeom>
          <a:noFill/>
        </p:spPr>
      </p:pic>
    </p:spTree>
  </p:cSld>
  <p:clrMapOvr>
    <a:masterClrMapping/>
  </p:clrMapOvr>
  <p:transition>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4922837"/>
          </a:xfrm>
        </p:spPr>
        <p:txBody>
          <a:bodyPr>
            <a:normAutofit fontScale="62500" lnSpcReduction="20000"/>
          </a:bodyPr>
          <a:lstStyle/>
          <a:p>
            <a:r>
              <a:rPr lang="es-ES" b="1" u="sng" dirty="0" smtClean="0"/>
              <a:t>Conectivas</a:t>
            </a:r>
          </a:p>
          <a:p>
            <a:r>
              <a:rPr lang="es-ES" dirty="0" smtClean="0"/>
              <a:t>Todo lo que cumple con esa función, independientemente de sus características materiales. Es tan conectiva un puente como un teléfono, una palabra o cualquier vehículo (no en cuanto continente sino en cuanto transporte). Conectivas son las entradas, las escaleras, rampas, caminos, senderos, ríos que llevan a algún punto.</a:t>
            </a:r>
          </a:p>
          <a:p>
            <a:endParaRPr lang="es-ES" dirty="0" smtClean="0"/>
          </a:p>
          <a:p>
            <a:r>
              <a:rPr lang="es-ES" dirty="0" smtClean="0"/>
              <a:t>También son conectivas las que impiden las conexiones: vehículos atascados, lagos o mares que separan, puertas cerradas, estatuas, seres hieráticos o mudos, personas que hablan lenguajes incomprensibles, </a:t>
            </a:r>
            <a:r>
              <a:rPr lang="es-ES" dirty="0" err="1" smtClean="0"/>
              <a:t>ruídos</a:t>
            </a:r>
            <a:r>
              <a:rPr lang="es-ES" dirty="0" smtClean="0"/>
              <a:t> y sonidos confusos o sin sentido, pero a los que se les busca o se les intuye un significado</a:t>
            </a:r>
          </a:p>
          <a:p>
            <a:endParaRPr lang="es-ES" dirty="0" smtClean="0"/>
          </a:p>
          <a:p>
            <a:r>
              <a:rPr lang="es-ES" dirty="0" smtClean="0"/>
              <a:t>Las conectivas unen continentes entre si, contenidos entre si, o continentes y contenidos.</a:t>
            </a:r>
          </a:p>
          <a:p>
            <a:endParaRPr lang="es-ES" dirty="0" smtClean="0"/>
          </a:p>
          <a:p>
            <a:r>
              <a:rPr lang="es-ES" dirty="0" smtClean="0"/>
              <a:t>Existen conectivas de </a:t>
            </a:r>
            <a:r>
              <a:rPr lang="es-ES" b="1" dirty="0" smtClean="0"/>
              <a:t>FACILIDAD o IMPEDIMENTO</a:t>
            </a:r>
            <a:endParaRPr lang="es-ES" b="1"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143000"/>
            <a:ext cx="8686800" cy="579437"/>
          </a:xfrm>
        </p:spPr>
        <p:txBody>
          <a:bodyPr/>
          <a:lstStyle/>
          <a:p>
            <a:r>
              <a:rPr lang="es-ES" dirty="0" smtClean="0"/>
              <a:t>Conectiva de Facilidad</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452" name="AutoShape 4" descr="Caronte (mitología) - EcuR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454" name="AutoShape 6" descr="Caronte (mitología) - EcuRe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4455" name="Picture 7" descr="C:\Users\hp\Downloads\OPERATIVA\Caronte.jpg"/>
          <p:cNvPicPr>
            <a:picLocks noChangeAspect="1" noChangeArrowheads="1"/>
          </p:cNvPicPr>
          <p:nvPr/>
        </p:nvPicPr>
        <p:blipFill>
          <a:blip r:embed="rId2" cstate="print"/>
          <a:srcRect/>
          <a:stretch>
            <a:fillRect/>
          </a:stretch>
        </p:blipFill>
        <p:spPr bwMode="auto">
          <a:xfrm>
            <a:off x="381000" y="1828800"/>
            <a:ext cx="4762500" cy="3810000"/>
          </a:xfrm>
          <a:prstGeom prst="rect">
            <a:avLst/>
          </a:prstGeom>
          <a:noFill/>
        </p:spPr>
      </p:pic>
      <p:sp>
        <p:nvSpPr>
          <p:cNvPr id="10" name="Content Placeholder 2"/>
          <p:cNvSpPr txBox="1">
            <a:spLocks/>
          </p:cNvSpPr>
          <p:nvPr/>
        </p:nvSpPr>
        <p:spPr>
          <a:xfrm>
            <a:off x="5181600" y="1905000"/>
            <a:ext cx="3962400" cy="3733800"/>
          </a:xfrm>
          <a:prstGeom prst="rect">
            <a:avLst/>
          </a:prstGeom>
        </p:spPr>
        <p:txBody>
          <a:bodyPr vert="horz">
            <a:normAutofit fontScale="92500" lnSpcReduction="20000"/>
          </a:bodyPr>
          <a:lstStyle/>
          <a:p>
            <a:pPr marL="342900" lvl="0" indent="-342900">
              <a:spcBef>
                <a:spcPct val="20000"/>
              </a:spcBef>
              <a:buClr>
                <a:schemeClr val="accent1"/>
              </a:buClr>
              <a:buSzPct val="70000"/>
              <a:buFont typeface="Wingdings 2"/>
              <a:buChar char=""/>
            </a:pPr>
            <a:r>
              <a:rPr lang="es-ES" sz="3200" dirty="0" smtClean="0"/>
              <a:t>La </a:t>
            </a:r>
            <a:r>
              <a:rPr lang="es-ES" sz="3200" b="1" dirty="0" smtClean="0"/>
              <a:t>mitología griega</a:t>
            </a:r>
            <a:r>
              <a:rPr lang="es-ES" sz="3200" dirty="0" smtClean="0"/>
              <a:t> creó figuras como la de </a:t>
            </a:r>
            <a:r>
              <a:rPr lang="es-ES" sz="3200" b="1" dirty="0" smtClean="0"/>
              <a:t>Caronte</a:t>
            </a:r>
            <a:r>
              <a:rPr lang="es-ES" sz="3200" dirty="0" smtClean="0"/>
              <a:t> para explicar que ocurría cuando una persona fallecía y cómo su alma conseguía pasar al otro mundo. </a:t>
            </a:r>
            <a:endParaRPr kumimoji="0" lang="es-E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143000"/>
            <a:ext cx="8686800" cy="579437"/>
          </a:xfrm>
        </p:spPr>
        <p:txBody>
          <a:bodyPr/>
          <a:lstStyle/>
          <a:p>
            <a:r>
              <a:rPr lang="es-ES" dirty="0" smtClean="0"/>
              <a:t>Conectiva de Facilidad</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3665" name="Picture 1" descr="D:\002 PERSONAL\OPERATIVA\Operativa\data\allegorica\facilitazione\04.jpg"/>
          <p:cNvPicPr>
            <a:picLocks noChangeAspect="1" noChangeArrowheads="1"/>
          </p:cNvPicPr>
          <p:nvPr/>
        </p:nvPicPr>
        <p:blipFill>
          <a:blip r:embed="rId2" cstate="print"/>
          <a:srcRect/>
          <a:stretch>
            <a:fillRect/>
          </a:stretch>
        </p:blipFill>
        <p:spPr bwMode="auto">
          <a:xfrm>
            <a:off x="533400" y="2209800"/>
            <a:ext cx="3284141" cy="3968750"/>
          </a:xfrm>
          <a:prstGeom prst="rect">
            <a:avLst/>
          </a:prstGeom>
          <a:noFill/>
        </p:spPr>
      </p:pic>
      <p:pic>
        <p:nvPicPr>
          <p:cNvPr id="113666" name="Picture 2" descr="D:\002 PERSONAL\OPERATIVA\Operativa\data\allegorica\facilitazione\08.jpg"/>
          <p:cNvPicPr>
            <a:picLocks noChangeAspect="1" noChangeArrowheads="1"/>
          </p:cNvPicPr>
          <p:nvPr/>
        </p:nvPicPr>
        <p:blipFill>
          <a:blip r:embed="rId3" cstate="print"/>
          <a:srcRect/>
          <a:stretch>
            <a:fillRect/>
          </a:stretch>
        </p:blipFill>
        <p:spPr bwMode="auto">
          <a:xfrm>
            <a:off x="3886200" y="1778000"/>
            <a:ext cx="5105400" cy="4793803"/>
          </a:xfrm>
          <a:prstGeom prst="rect">
            <a:avLst/>
          </a:prstGeom>
          <a:noFill/>
        </p:spPr>
      </p:pic>
    </p:spTree>
  </p:cSld>
  <p:clrMapOvr>
    <a:masterClrMapping/>
  </p:clrMapOvr>
  <p:transition>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143000"/>
            <a:ext cx="8686800" cy="579437"/>
          </a:xfrm>
        </p:spPr>
        <p:txBody>
          <a:bodyPr/>
          <a:lstStyle/>
          <a:p>
            <a:r>
              <a:rPr lang="es-ES" dirty="0" smtClean="0"/>
              <a:t>Conectiva de Facilidad</a:t>
            </a:r>
            <a:endParaRPr lang="es-ES"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5954" name="Picture 2" descr="D:\002 PERSONAL\OPERATIVA\Operativa\data\allegorica\facilitazione\06.jpg"/>
          <p:cNvPicPr>
            <a:picLocks noChangeAspect="1" noChangeArrowheads="1"/>
          </p:cNvPicPr>
          <p:nvPr/>
        </p:nvPicPr>
        <p:blipFill>
          <a:blip r:embed="rId2" cstate="print"/>
          <a:srcRect/>
          <a:stretch>
            <a:fillRect/>
          </a:stretch>
        </p:blipFill>
        <p:spPr bwMode="auto">
          <a:xfrm>
            <a:off x="0" y="1676400"/>
            <a:ext cx="3912870" cy="3962400"/>
          </a:xfrm>
          <a:prstGeom prst="rect">
            <a:avLst/>
          </a:prstGeom>
          <a:noFill/>
        </p:spPr>
      </p:pic>
      <p:pic>
        <p:nvPicPr>
          <p:cNvPr id="125955" name="Picture 3" descr="D:\002 PERSONAL\OPERATIVA\Operativa\data\allegorica\facilitazione\14.jpg"/>
          <p:cNvPicPr>
            <a:picLocks noChangeAspect="1" noChangeArrowheads="1"/>
          </p:cNvPicPr>
          <p:nvPr/>
        </p:nvPicPr>
        <p:blipFill>
          <a:blip r:embed="rId3" cstate="print"/>
          <a:srcRect/>
          <a:stretch>
            <a:fillRect/>
          </a:stretch>
        </p:blipFill>
        <p:spPr bwMode="auto">
          <a:xfrm>
            <a:off x="3289300" y="2820276"/>
            <a:ext cx="5854700" cy="4037724"/>
          </a:xfrm>
          <a:prstGeom prst="rect">
            <a:avLst/>
          </a:prstGeom>
          <a:noFill/>
        </p:spPr>
      </p:pic>
    </p:spTree>
  </p:cSld>
  <p:clrMapOvr>
    <a:masterClrMapping/>
  </p:clrMapOvr>
  <p:transition>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457200" y="1143000"/>
            <a:ext cx="8686800" cy="579437"/>
          </a:xfrm>
        </p:spPr>
        <p:txBody>
          <a:bodyPr/>
          <a:lstStyle/>
          <a:p>
            <a:r>
              <a:rPr lang="es-ES" b="1" u="sng" dirty="0" smtClean="0"/>
              <a:t>Conectiva de impedimento</a:t>
            </a:r>
            <a:endParaRPr lang="es-ES" b="1"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 name="Picture 2" descr="☁️🐉🌌 DIBUJANDO A FALKOR 🌌🐉☁️ ( película : la historia sin fin ) -  YouTube"/>
          <p:cNvPicPr>
            <a:picLocks noChangeAspect="1" noChangeArrowheads="1"/>
          </p:cNvPicPr>
          <p:nvPr/>
        </p:nvPicPr>
        <p:blipFill>
          <a:blip r:embed="rId2" cstate="print"/>
          <a:srcRect/>
          <a:stretch>
            <a:fillRect/>
          </a:stretch>
        </p:blipFill>
        <p:spPr bwMode="auto">
          <a:xfrm>
            <a:off x="-1" y="1981200"/>
            <a:ext cx="5486399" cy="4114800"/>
          </a:xfrm>
          <a:prstGeom prst="rect">
            <a:avLst/>
          </a:prstGeom>
          <a:noFill/>
        </p:spPr>
      </p:pic>
      <p:sp>
        <p:nvSpPr>
          <p:cNvPr id="7" name="Content Placeholder 2"/>
          <p:cNvSpPr txBox="1">
            <a:spLocks/>
          </p:cNvSpPr>
          <p:nvPr/>
        </p:nvSpPr>
        <p:spPr>
          <a:xfrm>
            <a:off x="5181600" y="1905000"/>
            <a:ext cx="3962400" cy="3733800"/>
          </a:xfrm>
          <a:prstGeom prst="rect">
            <a:avLst/>
          </a:prstGeom>
        </p:spPr>
        <p:txBody>
          <a:bodyPr vert="horz">
            <a:normAutofit fontScale="70000" lnSpcReduction="20000"/>
          </a:bodyPr>
          <a:lstStyle/>
          <a:p>
            <a:pPr marL="342900" lvl="0" indent="-342900">
              <a:spcBef>
                <a:spcPct val="20000"/>
              </a:spcBef>
              <a:buClr>
                <a:schemeClr val="accent1"/>
              </a:buClr>
              <a:buSzPct val="70000"/>
              <a:buFont typeface="Wingdings 2"/>
              <a:buChar char=""/>
            </a:pPr>
            <a:r>
              <a:rPr lang="es-ES" sz="3200" dirty="0" smtClean="0"/>
              <a:t>La primera es la Puerta del Gran Enigma, la cual es vigilado por dos esfinges, las cuales </a:t>
            </a:r>
            <a:r>
              <a:rPr lang="es-ES" sz="3200" dirty="0" err="1" smtClean="0"/>
              <a:t>escongen</a:t>
            </a:r>
            <a:r>
              <a:rPr lang="es-ES" sz="3200" dirty="0" smtClean="0"/>
              <a:t> por un orden desconocido a quien dejar entrar y los que no logran entrar deben resolver todos los enigmas del mundo para lograr atravesar la puerta…</a:t>
            </a:r>
          </a:p>
          <a:p>
            <a:pPr marL="342900" lvl="0" indent="-342900">
              <a:spcBef>
                <a:spcPct val="20000"/>
              </a:spcBef>
              <a:buClr>
                <a:schemeClr val="accent1"/>
              </a:buClr>
              <a:buSzPct val="70000"/>
              <a:buFont typeface="Wingdings 2"/>
              <a:buChar char=""/>
            </a:pPr>
            <a:endParaRPr lang="es-ES" sz="3200" dirty="0" smtClean="0"/>
          </a:p>
          <a:p>
            <a:pPr marL="342900" lvl="0" indent="-342900">
              <a:spcBef>
                <a:spcPct val="20000"/>
              </a:spcBef>
              <a:buClr>
                <a:schemeClr val="accent1"/>
              </a:buClr>
              <a:buSzPct val="70000"/>
              <a:buFont typeface="Wingdings 2"/>
              <a:buChar char=""/>
            </a:pPr>
            <a:r>
              <a:rPr lang="es-ES" sz="3200" dirty="0" smtClean="0"/>
              <a:t>Fragmento de: La historia sin fin </a:t>
            </a:r>
            <a:endParaRPr kumimoji="0" lang="es-E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457200" y="990600"/>
            <a:ext cx="8686800" cy="579437"/>
          </a:xfrm>
        </p:spPr>
        <p:txBody>
          <a:bodyPr/>
          <a:lstStyle/>
          <a:p>
            <a:r>
              <a:rPr lang="es-ES" b="1" u="sng" dirty="0" smtClean="0"/>
              <a:t>Conectiva de impedimento</a:t>
            </a:r>
            <a:endParaRPr lang="es-ES" b="1"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4690" name="Picture 2" descr="Roto Puente Colgante De Madera Foto de stock y más banco de imágenes de  Agua - iStock"/>
          <p:cNvPicPr>
            <a:picLocks noChangeAspect="1" noChangeArrowheads="1"/>
          </p:cNvPicPr>
          <p:nvPr/>
        </p:nvPicPr>
        <p:blipFill>
          <a:blip r:embed="rId2" cstate="print"/>
          <a:srcRect/>
          <a:stretch>
            <a:fillRect/>
          </a:stretch>
        </p:blipFill>
        <p:spPr bwMode="auto">
          <a:xfrm>
            <a:off x="609600" y="1600200"/>
            <a:ext cx="3049488" cy="4572000"/>
          </a:xfrm>
          <a:prstGeom prst="rect">
            <a:avLst/>
          </a:prstGeom>
          <a:noFill/>
        </p:spPr>
      </p:pic>
      <p:pic>
        <p:nvPicPr>
          <p:cNvPr id="114694" name="Picture 6" descr="Escalera Y Pared De Piedra De Madera Rotas Pueblo Viejo Foto de archivo -  Imagen de decaimiento, steps: 42979222"/>
          <p:cNvPicPr>
            <a:picLocks noChangeAspect="1" noChangeArrowheads="1"/>
          </p:cNvPicPr>
          <p:nvPr/>
        </p:nvPicPr>
        <p:blipFill>
          <a:blip r:embed="rId3" cstate="print"/>
          <a:srcRect r="9059"/>
          <a:stretch>
            <a:fillRect/>
          </a:stretch>
        </p:blipFill>
        <p:spPr bwMode="auto">
          <a:xfrm>
            <a:off x="5562600" y="1600200"/>
            <a:ext cx="3048000" cy="4572000"/>
          </a:xfrm>
          <a:prstGeom prst="rect">
            <a:avLst/>
          </a:prstGeom>
          <a:noFill/>
        </p:spPr>
      </p:pic>
      <p:sp>
        <p:nvSpPr>
          <p:cNvPr id="11" name="Content Placeholder 2"/>
          <p:cNvSpPr txBox="1">
            <a:spLocks/>
          </p:cNvSpPr>
          <p:nvPr/>
        </p:nvSpPr>
        <p:spPr>
          <a:xfrm>
            <a:off x="0" y="6278563"/>
            <a:ext cx="4191000" cy="579437"/>
          </a:xfrm>
          <a:prstGeom prst="rect">
            <a:avLst/>
          </a:prstGeom>
        </p:spPr>
        <p:txBody>
          <a:bodyPr vert="horz">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s-ES" sz="3200" i="0" strike="noStrike" kern="1200" cap="none" spc="0" normalizeH="0" baseline="0" noProof="0" dirty="0" smtClean="0">
                <a:ln>
                  <a:noFill/>
                </a:ln>
                <a:solidFill>
                  <a:schemeClr val="tx2"/>
                </a:solidFill>
                <a:effectLst/>
                <a:uLnTx/>
                <a:uFillTx/>
                <a:latin typeface="+mn-lt"/>
                <a:ea typeface="+mn-ea"/>
                <a:cs typeface="+mn-cs"/>
              </a:rPr>
              <a:t>Impedimento en el mismo plano</a:t>
            </a:r>
            <a:endParaRPr kumimoji="0" lang="es-ES" sz="3200" i="0" strike="noStrike" kern="1200" cap="none" spc="0" normalizeH="0" baseline="0" noProof="0" dirty="0">
              <a:ln>
                <a:noFill/>
              </a:ln>
              <a:solidFill>
                <a:schemeClr val="tx2"/>
              </a:solidFill>
              <a:effectLst/>
              <a:uLnTx/>
              <a:uFillTx/>
              <a:latin typeface="+mn-lt"/>
              <a:ea typeface="+mn-ea"/>
              <a:cs typeface="+mn-cs"/>
            </a:endParaRPr>
          </a:p>
        </p:txBody>
      </p:sp>
      <p:sp>
        <p:nvSpPr>
          <p:cNvPr id="12" name="Content Placeholder 2"/>
          <p:cNvSpPr txBox="1">
            <a:spLocks/>
          </p:cNvSpPr>
          <p:nvPr/>
        </p:nvSpPr>
        <p:spPr>
          <a:xfrm>
            <a:off x="4953000" y="6278563"/>
            <a:ext cx="4191000" cy="579437"/>
          </a:xfrm>
          <a:prstGeom prst="rect">
            <a:avLst/>
          </a:prstGeom>
        </p:spPr>
        <p:txBody>
          <a:bodyPr vert="horz">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s-ES" sz="3200" i="0" strike="noStrike" kern="1200" cap="none" spc="0" normalizeH="0" baseline="0" noProof="0" dirty="0" smtClean="0">
                <a:ln>
                  <a:noFill/>
                </a:ln>
                <a:solidFill>
                  <a:schemeClr val="tx2"/>
                </a:solidFill>
                <a:effectLst/>
                <a:uLnTx/>
                <a:uFillTx/>
                <a:latin typeface="+mn-lt"/>
                <a:ea typeface="+mn-ea"/>
                <a:cs typeface="+mn-cs"/>
              </a:rPr>
              <a:t>Impedimento entre distintos niveles</a:t>
            </a:r>
            <a:endParaRPr kumimoji="0" lang="es-ES" sz="3200" i="0"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0" y="1066800"/>
            <a:ext cx="8686800" cy="579437"/>
          </a:xfrm>
        </p:spPr>
        <p:txBody>
          <a:bodyPr/>
          <a:lstStyle/>
          <a:p>
            <a:r>
              <a:rPr lang="es-ES" b="1" u="sng" dirty="0" smtClean="0"/>
              <a:t>Conectiva de impedimento</a:t>
            </a:r>
            <a:endParaRPr lang="es-ES" b="1"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26978" name="Picture 2" descr="Cómo escapar fácilmente de unas arenas movedizas"/>
          <p:cNvPicPr>
            <a:picLocks noChangeAspect="1" noChangeArrowheads="1"/>
          </p:cNvPicPr>
          <p:nvPr/>
        </p:nvPicPr>
        <p:blipFill>
          <a:blip r:embed="rId2" cstate="print"/>
          <a:srcRect/>
          <a:stretch>
            <a:fillRect/>
          </a:stretch>
        </p:blipFill>
        <p:spPr bwMode="auto">
          <a:xfrm>
            <a:off x="1524000" y="1676400"/>
            <a:ext cx="6400800" cy="3464434"/>
          </a:xfrm>
          <a:prstGeom prst="rect">
            <a:avLst/>
          </a:prstGeom>
          <a:noFill/>
        </p:spPr>
      </p:pic>
      <p:sp>
        <p:nvSpPr>
          <p:cNvPr id="8" name="Content Placeholder 2"/>
          <p:cNvSpPr txBox="1">
            <a:spLocks/>
          </p:cNvSpPr>
          <p:nvPr/>
        </p:nvSpPr>
        <p:spPr>
          <a:xfrm>
            <a:off x="0" y="5181600"/>
            <a:ext cx="9144000" cy="1676400"/>
          </a:xfrm>
          <a:prstGeom prst="rect">
            <a:avLst/>
          </a:prstGeom>
        </p:spPr>
        <p:txBody>
          <a:bodyPr vert="horz">
            <a:normAutofit fontScale="62500" lnSpcReduction="20000"/>
          </a:bodyPr>
          <a:lstStyle/>
          <a:p>
            <a:pPr marL="342900" lvl="0" indent="-342900">
              <a:spcBef>
                <a:spcPct val="20000"/>
              </a:spcBef>
              <a:buClr>
                <a:schemeClr val="accent1"/>
              </a:buClr>
              <a:buSzPct val="70000"/>
              <a:buFont typeface="Wingdings 2"/>
              <a:buChar char=""/>
            </a:pPr>
            <a:r>
              <a:rPr lang="es-ES" sz="3200" dirty="0" smtClean="0"/>
              <a:t>Generalmente las conectivas de impedimento, de cansancio, de esfuerzo, indican que hay un poder, una fuerza o un beneficio que se pueden lograr y que está protegido por las dificultades. Todo esto es muy diferente de las huídas difíciles o fatigosas, las cuales no se deben interpretar como conectivas de impedimento, a menos que esa conectiva (por ejemplo, un río) impida la huída, o que se cierren las puertas de un lugar que sería la salvación.</a:t>
            </a:r>
            <a:endParaRPr kumimoji="0" lang="es-ES" sz="3200" b="1" i="0" u="sng"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457200" y="1143000"/>
            <a:ext cx="8686800" cy="579437"/>
          </a:xfrm>
        </p:spPr>
        <p:txBody>
          <a:bodyPr/>
          <a:lstStyle/>
          <a:p>
            <a:r>
              <a:rPr lang="es-ES" b="1" u="sng" dirty="0" smtClean="0"/>
              <a:t>Conectiva de impedimento</a:t>
            </a:r>
          </a:p>
          <a:p>
            <a:endParaRPr lang="es-ES" b="1" u="sng" dirty="0"/>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Content Placeholder 2"/>
          <p:cNvSpPr txBox="1">
            <a:spLocks/>
          </p:cNvSpPr>
          <p:nvPr/>
        </p:nvSpPr>
        <p:spPr>
          <a:xfrm>
            <a:off x="5257800" y="1676400"/>
            <a:ext cx="3886200" cy="4770437"/>
          </a:xfrm>
          <a:prstGeom prst="rect">
            <a:avLst/>
          </a:prstGeom>
        </p:spPr>
        <p:txBody>
          <a:bodyPr vert="horz">
            <a:normAutofit fontScale="70000" lnSpcReduction="20000"/>
          </a:bodyPr>
          <a:lstStyle/>
          <a:p>
            <a:r>
              <a:rPr lang="es-ES" sz="3200" dirty="0" smtClean="0"/>
              <a:t>Las escaleras o rampas son especialmente importantes, por cuanto además de conectivas suelen revelar la existencia de niveles diferentes</a:t>
            </a:r>
          </a:p>
          <a:p>
            <a:endParaRPr lang="es-ES" sz="3200" dirty="0" smtClean="0"/>
          </a:p>
          <a:p>
            <a:r>
              <a:rPr lang="es-ES" sz="3200" dirty="0" smtClean="0"/>
              <a:t>Los defensores de las entradas convierten a las conectivas en dificultad.</a:t>
            </a:r>
          </a:p>
          <a:p>
            <a:endParaRPr lang="es-ES" sz="3200" dirty="0" smtClean="0"/>
          </a:p>
          <a:p>
            <a:endParaRPr kumimoji="0" lang="es-ES" sz="3200" b="1" i="0" u="sng" strike="noStrike" kern="1200" cap="none" spc="0" normalizeH="0" baseline="0" noProof="0" dirty="0" smtClean="0">
              <a:ln>
                <a:noFill/>
              </a:ln>
              <a:solidFill>
                <a:schemeClr val="tx2"/>
              </a:solidFill>
              <a:effectLst/>
              <a:uLnTx/>
              <a:uFillTx/>
              <a:latin typeface="+mn-lt"/>
              <a:ea typeface="+mn-ea"/>
              <a:cs typeface="+mn-cs"/>
            </a:endParaRPr>
          </a:p>
          <a:p>
            <a:r>
              <a:rPr lang="es-ES" sz="2800" i="1" dirty="0" smtClean="0"/>
              <a:t>Defensores en la</a:t>
            </a:r>
          </a:p>
          <a:p>
            <a:r>
              <a:rPr lang="es-ES" sz="2800" i="1" dirty="0" smtClean="0"/>
              <a:t>entrada del</a:t>
            </a:r>
          </a:p>
          <a:p>
            <a:r>
              <a:rPr lang="es-ES" sz="2800" i="1" dirty="0" err="1" smtClean="0"/>
              <a:t>Prasad</a:t>
            </a:r>
            <a:r>
              <a:rPr lang="es-ES" sz="2800" i="1" dirty="0" smtClean="0"/>
              <a:t> </a:t>
            </a:r>
            <a:r>
              <a:rPr lang="es-ES" sz="2800" i="1" dirty="0" err="1" smtClean="0"/>
              <a:t>Phra</a:t>
            </a:r>
            <a:endParaRPr lang="es-ES" sz="2800" i="1" dirty="0" smtClean="0"/>
          </a:p>
          <a:p>
            <a:r>
              <a:rPr lang="es-ES" sz="2800" i="1" dirty="0" err="1" smtClean="0"/>
              <a:t>Theebidorn</a:t>
            </a:r>
            <a:r>
              <a:rPr lang="es-ES" sz="2800" i="1" dirty="0" smtClean="0"/>
              <a:t>.</a:t>
            </a:r>
          </a:p>
          <a:p>
            <a:r>
              <a:rPr lang="es-ES" sz="2800" i="1" dirty="0" err="1" smtClean="0"/>
              <a:t>Thailandia</a:t>
            </a:r>
            <a:r>
              <a:rPr lang="es-ES" sz="2800" i="1" dirty="0" smtClean="0"/>
              <a:t>.</a:t>
            </a:r>
            <a:endParaRPr kumimoji="0" lang="es-ES" sz="3200" b="1" i="0" u="sng" strike="noStrike" kern="1200" cap="none" spc="0" normalizeH="0" baseline="0" noProof="0" dirty="0">
              <a:ln>
                <a:noFill/>
              </a:ln>
              <a:solidFill>
                <a:schemeClr val="tx2"/>
              </a:solidFill>
              <a:effectLst/>
              <a:uLnTx/>
              <a:uFillTx/>
              <a:latin typeface="+mn-lt"/>
              <a:ea typeface="+mn-ea"/>
              <a:cs typeface="+mn-cs"/>
            </a:endParaRPr>
          </a:p>
        </p:txBody>
      </p:sp>
      <p:pic>
        <p:nvPicPr>
          <p:cNvPr id="128001" name="Picture 1"/>
          <p:cNvPicPr>
            <a:picLocks noChangeAspect="1" noChangeArrowheads="1"/>
          </p:cNvPicPr>
          <p:nvPr/>
        </p:nvPicPr>
        <p:blipFill>
          <a:blip r:embed="rId2" cstate="print"/>
          <a:srcRect/>
          <a:stretch>
            <a:fillRect/>
          </a:stretch>
        </p:blipFill>
        <p:spPr bwMode="auto">
          <a:xfrm>
            <a:off x="914400" y="1666875"/>
            <a:ext cx="3581400" cy="519112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alegórica</a:t>
            </a:r>
            <a:endParaRPr lang="es-ES" dirty="0"/>
          </a:p>
        </p:txBody>
      </p:sp>
      <p:sp>
        <p:nvSpPr>
          <p:cNvPr id="3" name="Content Placeholder 2"/>
          <p:cNvSpPr>
            <a:spLocks noGrp="1"/>
          </p:cNvSpPr>
          <p:nvPr>
            <p:ph idx="1"/>
          </p:nvPr>
        </p:nvSpPr>
        <p:spPr>
          <a:xfrm>
            <a:off x="304800" y="1554162"/>
            <a:ext cx="8686800" cy="5151438"/>
          </a:xfrm>
        </p:spPr>
        <p:txBody>
          <a:bodyPr>
            <a:normAutofit fontScale="62500" lnSpcReduction="20000"/>
          </a:bodyPr>
          <a:lstStyle/>
          <a:p>
            <a:r>
              <a:rPr lang="es-ES" b="1" u="sng" dirty="0" smtClean="0"/>
              <a:t>Continentes, contenidos y conectivas.</a:t>
            </a:r>
          </a:p>
          <a:p>
            <a:endParaRPr lang="es-ES" dirty="0" smtClean="0"/>
          </a:p>
          <a:p>
            <a:r>
              <a:rPr lang="es-ES" dirty="0" smtClean="0"/>
              <a:t>Para sintetizar este tema compositivo de continentes, contenidos y conectivas, digamos así:</a:t>
            </a:r>
          </a:p>
          <a:p>
            <a:r>
              <a:rPr lang="es-ES" dirty="0" smtClean="0"/>
              <a:t>Los continentes guardan, protegen o encierran aquello que hay en su interior y deben ser interpretados de acuerdo con la función que cumplen en cada caso. </a:t>
            </a:r>
          </a:p>
          <a:p>
            <a:endParaRPr lang="es-ES" dirty="0" smtClean="0"/>
          </a:p>
          <a:p>
            <a:r>
              <a:rPr lang="es-ES" dirty="0" smtClean="0"/>
              <a:t>Los contenidos son aquellas entidades en el interior de un ámbito. Los valores (fuerza, poder, sabiduría, etc.) están sustancialmente en los contenidos.</a:t>
            </a:r>
          </a:p>
          <a:p>
            <a:endParaRPr lang="es-ES" dirty="0" smtClean="0"/>
          </a:p>
          <a:p>
            <a:r>
              <a:rPr lang="es-ES" dirty="0" smtClean="0"/>
              <a:t>El argumento alegórico está en relación directa con los contenidos, no con los continentes o las conectivas.</a:t>
            </a:r>
          </a:p>
          <a:p>
            <a:endParaRPr lang="es-ES" dirty="0" smtClean="0"/>
          </a:p>
          <a:p>
            <a:r>
              <a:rPr lang="es-ES" dirty="0" smtClean="0"/>
              <a:t>Son conectivas aquello que facilite o impida la conexión entre contenidos y entre ámbitos, o entre ámbitos y contenidos.</a:t>
            </a:r>
          </a:p>
        </p:txBody>
      </p:sp>
      <p:sp>
        <p:nvSpPr>
          <p:cNvPr id="5122" name="AutoShape 2" descr="El caballero de la armadura oxidada: resumen, frases y má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2175</TotalTime>
  <Words>4329</Words>
  <Application>Microsoft Office PowerPoint</Application>
  <PresentationFormat>On-screen Show (4:3)</PresentationFormat>
  <Paragraphs>453</Paragraphs>
  <Slides>124</Slides>
  <Notes>1</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Trek</vt:lpstr>
      <vt:lpstr>SIGNOS, SIMBOLOS ALEGORIAS</vt:lpstr>
      <vt:lpstr>IMPULSO</vt:lpstr>
      <vt:lpstr>Esquema de la conciencia</vt:lpstr>
      <vt:lpstr>Vías abstractivas y asociativas</vt:lpstr>
      <vt:lpstr>SIGNO</vt:lpstr>
      <vt:lpstr>SIGNO</vt:lpstr>
      <vt:lpstr>SIGNO</vt:lpstr>
      <vt:lpstr>SIGNO</vt:lpstr>
      <vt:lpstr>SIGNO</vt:lpstr>
      <vt:lpstr>SIGNO</vt:lpstr>
      <vt:lpstr>SIGNO</vt:lpstr>
      <vt:lpstr>SIGNO</vt:lpstr>
      <vt:lpstr>SIGNO</vt:lpstr>
      <vt:lpstr>SIGNO</vt:lpstr>
      <vt:lpstr>SIGNO</vt:lpstr>
      <vt:lpstr>SIGNO</vt:lpstr>
      <vt:lpstr>SIGNO</vt:lpstr>
      <vt:lpstr>SIGNO</vt:lpstr>
      <vt:lpstr>Slide 19</vt:lpstr>
      <vt:lpstr>Simbólica</vt:lpstr>
      <vt:lpstr>Simbólica</vt:lpstr>
      <vt:lpstr>Simbólica</vt:lpstr>
      <vt:lpstr>Simbólica</vt:lpstr>
      <vt:lpstr>Slide 24</vt:lpstr>
      <vt:lpstr>Slide 25</vt:lpstr>
      <vt:lpstr>Slide 26</vt:lpstr>
      <vt:lpstr>Simbólica</vt:lpstr>
      <vt:lpstr>Slide 28</vt:lpstr>
      <vt:lpstr>Slide 29</vt:lpstr>
      <vt:lpstr>Slide 30</vt:lpstr>
      <vt:lpstr>Slide 31</vt:lpstr>
      <vt:lpstr>Simbólica</vt:lpstr>
      <vt:lpstr>Slide 33</vt:lpstr>
      <vt:lpstr>Slide 34</vt:lpstr>
      <vt:lpstr>Slide 35</vt:lpstr>
      <vt:lpstr>Simbólica</vt:lpstr>
      <vt:lpstr>Slide 37</vt:lpstr>
      <vt:lpstr>Slide 38</vt:lpstr>
      <vt:lpstr>Slide 39</vt:lpstr>
      <vt:lpstr>Simbólica</vt:lpstr>
      <vt:lpstr>Slide 41</vt:lpstr>
      <vt:lpstr>Slide 42</vt:lpstr>
      <vt:lpstr>Slide 43</vt:lpstr>
      <vt:lpstr>Simbólica</vt:lpstr>
      <vt:lpstr>Slide 45</vt:lpstr>
      <vt:lpstr>Slide 46</vt:lpstr>
      <vt:lpstr>Slide 47</vt:lpstr>
      <vt:lpstr>Slide 48</vt:lpstr>
      <vt:lpstr>Simbólica</vt:lpstr>
      <vt:lpstr>Slide 50</vt:lpstr>
      <vt:lpstr>Slide 51</vt:lpstr>
      <vt:lpstr>Slide 52</vt:lpstr>
      <vt:lpstr>Slide 53</vt:lpstr>
      <vt:lpstr>Simbólica</vt:lpstr>
      <vt:lpstr>Slide 55</vt:lpstr>
      <vt:lpstr>Slide 56</vt:lpstr>
      <vt:lpstr>Slide 57</vt:lpstr>
      <vt:lpstr>Slide 58</vt:lpstr>
      <vt:lpstr>Simbólica</vt:lpstr>
      <vt:lpstr>Slide 60</vt:lpstr>
      <vt:lpstr>Slide 61</vt:lpstr>
      <vt:lpstr>Slide 62</vt:lpstr>
      <vt:lpstr>Slide 63</vt:lpstr>
      <vt:lpstr>Simbólica</vt:lpstr>
      <vt:lpstr>Slide 65</vt:lpstr>
      <vt:lpstr>Slide 66</vt:lpstr>
      <vt:lpstr>Slide 67</vt:lpstr>
      <vt:lpstr>Simbólica</vt:lpstr>
      <vt:lpstr>Simbólica</vt:lpstr>
      <vt:lpstr>Simbólica</vt:lpstr>
      <vt:lpstr>Simbólica</vt:lpstr>
      <vt:lpstr>Simbólica</vt:lpstr>
      <vt:lpstr>Simbólica</vt:lpstr>
      <vt:lpstr>Simbólica</vt:lpstr>
      <vt:lpstr>Slide 75</vt:lpstr>
      <vt:lpstr>ALEGóRICA</vt:lpstr>
      <vt:lpstr>ALEGORICA</vt:lpstr>
      <vt:lpstr>ALEGORICA</vt:lpstr>
      <vt:lpstr>ALEGORICA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lpstr>alegórica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SIGNOS SIMBOLOS ALEGORIAS</dc:title>
  <dc:creator>hp</dc:creator>
  <cp:lastModifiedBy>hp</cp:lastModifiedBy>
  <cp:revision>201</cp:revision>
  <dcterms:created xsi:type="dcterms:W3CDTF">2020-10-30T00:42:00Z</dcterms:created>
  <dcterms:modified xsi:type="dcterms:W3CDTF">2021-03-28T00:05:40Z</dcterms:modified>
</cp:coreProperties>
</file>